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4"/>
    <p:sldMasterId id="2147483687" r:id="rId5"/>
    <p:sldMasterId id="2147483694" r:id="rId6"/>
    <p:sldMasterId id="2147483708" r:id="rId7"/>
  </p:sldMasterIdLst>
  <p:notesMasterIdLst>
    <p:notesMasterId r:id="rId31"/>
  </p:notesMasterIdLst>
  <p:sldIdLst>
    <p:sldId id="266" r:id="rId8"/>
    <p:sldId id="300" r:id="rId9"/>
    <p:sldId id="962" r:id="rId10"/>
    <p:sldId id="699" r:id="rId11"/>
    <p:sldId id="3601" r:id="rId12"/>
    <p:sldId id="281" r:id="rId13"/>
    <p:sldId id="729" r:id="rId14"/>
    <p:sldId id="3606" r:id="rId15"/>
    <p:sldId id="3605" r:id="rId16"/>
    <p:sldId id="3607" r:id="rId17"/>
    <p:sldId id="921" r:id="rId18"/>
    <p:sldId id="3326" r:id="rId19"/>
    <p:sldId id="3334" r:id="rId20"/>
    <p:sldId id="3602" r:id="rId21"/>
    <p:sldId id="3603" r:id="rId22"/>
    <p:sldId id="3604" r:id="rId23"/>
    <p:sldId id="3591" r:id="rId24"/>
    <p:sldId id="3340" r:id="rId25"/>
    <p:sldId id="3382" r:id="rId26"/>
    <p:sldId id="961" r:id="rId27"/>
    <p:sldId id="3599" r:id="rId28"/>
    <p:sldId id="3608" r:id="rId29"/>
    <p:sldId id="260" r:id="rId30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F3EA2DD-164B-4EAD-85DF-50F77DC775BA}">
          <p14:sldIdLst>
            <p14:sldId id="266"/>
            <p14:sldId id="300"/>
            <p14:sldId id="962"/>
            <p14:sldId id="699"/>
            <p14:sldId id="3601"/>
            <p14:sldId id="281"/>
            <p14:sldId id="729"/>
            <p14:sldId id="3606"/>
            <p14:sldId id="3605"/>
            <p14:sldId id="3607"/>
            <p14:sldId id="921"/>
            <p14:sldId id="3326"/>
            <p14:sldId id="3334"/>
            <p14:sldId id="3602"/>
            <p14:sldId id="3603"/>
            <p14:sldId id="3604"/>
            <p14:sldId id="3591"/>
            <p14:sldId id="3340"/>
            <p14:sldId id="3382"/>
            <p14:sldId id="961"/>
            <p14:sldId id="3599"/>
            <p14:sldId id="3608"/>
            <p14:sldId id="26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el, Bhavik" initials="PB" lastIdx="4" clrIdx="0">
    <p:extLst>
      <p:ext uri="{19B8F6BF-5375-455C-9EA6-DF929625EA0E}">
        <p15:presenceInfo xmlns:p15="http://schemas.microsoft.com/office/powerpoint/2012/main" userId="S::bpatel@itsmarta.com::ba91cbd0-7b94-4875-9082-269c96f6203a" providerId="AD"/>
      </p:ext>
    </p:extLst>
  </p:cmAuthor>
  <p:cmAuthor id="2" name="Isabel Singer" initials="IS" lastIdx="117" clrIdx="1">
    <p:extLst>
      <p:ext uri="{19B8F6BF-5375-455C-9EA6-DF929625EA0E}">
        <p15:presenceInfo xmlns:p15="http://schemas.microsoft.com/office/powerpoint/2012/main" userId="S::singeri@pfm.com::48ba135c-14b7-4272-80b8-9d3d27b41a8d" providerId="AD"/>
      </p:ext>
    </p:extLst>
  </p:cmAuthor>
  <p:cmAuthor id="3" name="Elise Lomel" initials="EL" lastIdx="38" clrIdx="2">
    <p:extLst>
      <p:ext uri="{19B8F6BF-5375-455C-9EA6-DF929625EA0E}">
        <p15:presenceInfo xmlns:p15="http://schemas.microsoft.com/office/powerpoint/2012/main" userId="S::lomele@pfm.com::e4978839-1e0a-49b2-8618-db8eccc49f08" providerId="AD"/>
      </p:ext>
    </p:extLst>
  </p:cmAuthor>
  <p:cmAuthor id="4" name="Giuffrida, Greg" initials="GG" lastIdx="12" clrIdx="3">
    <p:extLst>
      <p:ext uri="{19B8F6BF-5375-455C-9EA6-DF929625EA0E}">
        <p15:presenceInfo xmlns:p15="http://schemas.microsoft.com/office/powerpoint/2012/main" userId="S::ggiuffrida@itsmarta.com::5638ec91-7aff-46fc-b726-a9b7d64bc496" providerId="AD"/>
      </p:ext>
    </p:extLst>
  </p:cmAuthor>
  <p:cmAuthor id="5" name="Kiernan, Colleen" initials="KC" lastIdx="5" clrIdx="4">
    <p:extLst>
      <p:ext uri="{19B8F6BF-5375-455C-9EA6-DF929625EA0E}">
        <p15:presenceInfo xmlns:p15="http://schemas.microsoft.com/office/powerpoint/2012/main" userId="S::ckiernan@itsmarta.com::24293c49-4b49-4b50-9241-e9037c5f833a" providerId="AD"/>
      </p:ext>
    </p:extLst>
  </p:cmAuthor>
  <p:cmAuthor id="6" name="Bailey, Brittani" initials="BB" lastIdx="7" clrIdx="5">
    <p:extLst>
      <p:ext uri="{19B8F6BF-5375-455C-9EA6-DF929625EA0E}">
        <p15:presenceInfo xmlns:p15="http://schemas.microsoft.com/office/powerpoint/2012/main" userId="S::bbailey-Seconded@itsmarta.com::8316f8e6-8e9a-4660-bee8-0e9ad882a9a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109"/>
    <a:srgbClr val="B23A12"/>
    <a:srgbClr val="453F45"/>
    <a:srgbClr val="935743"/>
    <a:srgbClr val="EBF9FF"/>
    <a:srgbClr val="F3F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729" autoAdjust="0"/>
  </p:normalViewPr>
  <p:slideViewPr>
    <p:cSldViewPr snapToGrid="0">
      <p:cViewPr varScale="1">
        <p:scale>
          <a:sx n="92" d="100"/>
          <a:sy n="92" d="100"/>
        </p:scale>
        <p:origin x="12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ernan, Colleen" userId="24293c49-4b49-4b50-9241-e9037c5f833a" providerId="ADAL" clId="{81B6A046-5FE6-4B7F-9F18-DF08060A2387}"/>
    <pc:docChg chg="custSel modSld">
      <pc:chgData name="Kiernan, Colleen" userId="24293c49-4b49-4b50-9241-e9037c5f833a" providerId="ADAL" clId="{81B6A046-5FE6-4B7F-9F18-DF08060A2387}" dt="2023-06-13T15:24:53.788" v="35" actId="368"/>
      <pc:docMkLst>
        <pc:docMk/>
      </pc:docMkLst>
      <pc:sldChg chg="modNotes">
        <pc:chgData name="Kiernan, Colleen" userId="24293c49-4b49-4b50-9241-e9037c5f833a" providerId="ADAL" clId="{81B6A046-5FE6-4B7F-9F18-DF08060A2387}" dt="2023-06-13T15:24:53.739" v="7" actId="368"/>
        <pc:sldMkLst>
          <pc:docMk/>
          <pc:sldMk cId="668442262" sldId="281"/>
        </pc:sldMkLst>
      </pc:sldChg>
      <pc:sldChg chg="modNotes">
        <pc:chgData name="Kiernan, Colleen" userId="24293c49-4b49-4b50-9241-e9037c5f833a" providerId="ADAL" clId="{81B6A046-5FE6-4B7F-9F18-DF08060A2387}" dt="2023-06-13T15:24:53.725" v="1" actId="368"/>
        <pc:sldMkLst>
          <pc:docMk/>
          <pc:sldMk cId="4064314469" sldId="300"/>
        </pc:sldMkLst>
      </pc:sldChg>
      <pc:sldChg chg="modNotes">
        <pc:chgData name="Kiernan, Colleen" userId="24293c49-4b49-4b50-9241-e9037c5f833a" providerId="ADAL" clId="{81B6A046-5FE6-4B7F-9F18-DF08060A2387}" dt="2023-06-13T15:24:53.733" v="3" actId="368"/>
        <pc:sldMkLst>
          <pc:docMk/>
          <pc:sldMk cId="3204576732" sldId="699"/>
        </pc:sldMkLst>
      </pc:sldChg>
      <pc:sldChg chg="modNotes">
        <pc:chgData name="Kiernan, Colleen" userId="24293c49-4b49-4b50-9241-e9037c5f833a" providerId="ADAL" clId="{81B6A046-5FE6-4B7F-9F18-DF08060A2387}" dt="2023-06-13T15:24:53.742" v="9" actId="368"/>
        <pc:sldMkLst>
          <pc:docMk/>
          <pc:sldMk cId="768269752" sldId="729"/>
        </pc:sldMkLst>
      </pc:sldChg>
      <pc:sldChg chg="modNotes">
        <pc:chgData name="Kiernan, Colleen" userId="24293c49-4b49-4b50-9241-e9037c5f833a" providerId="ADAL" clId="{81B6A046-5FE6-4B7F-9F18-DF08060A2387}" dt="2023-06-13T15:24:53.782" v="31" actId="368"/>
        <pc:sldMkLst>
          <pc:docMk/>
          <pc:sldMk cId="4211809072" sldId="961"/>
        </pc:sldMkLst>
      </pc:sldChg>
      <pc:sldChg chg="modNotes">
        <pc:chgData name="Kiernan, Colleen" userId="24293c49-4b49-4b50-9241-e9037c5f833a" providerId="ADAL" clId="{81B6A046-5FE6-4B7F-9F18-DF08060A2387}" dt="2023-06-13T15:24:53.758" v="17" actId="368"/>
        <pc:sldMkLst>
          <pc:docMk/>
          <pc:sldMk cId="4152374752" sldId="3326"/>
        </pc:sldMkLst>
      </pc:sldChg>
      <pc:sldChg chg="modNotes">
        <pc:chgData name="Kiernan, Colleen" userId="24293c49-4b49-4b50-9241-e9037c5f833a" providerId="ADAL" clId="{81B6A046-5FE6-4B7F-9F18-DF08060A2387}" dt="2023-06-13T15:24:53.762" v="19" actId="368"/>
        <pc:sldMkLst>
          <pc:docMk/>
          <pc:sldMk cId="3931834816" sldId="3334"/>
        </pc:sldMkLst>
      </pc:sldChg>
      <pc:sldChg chg="modNotes">
        <pc:chgData name="Kiernan, Colleen" userId="24293c49-4b49-4b50-9241-e9037c5f833a" providerId="ADAL" clId="{81B6A046-5FE6-4B7F-9F18-DF08060A2387}" dt="2023-06-13T15:24:53.779" v="29" actId="368"/>
        <pc:sldMkLst>
          <pc:docMk/>
          <pc:sldMk cId="758339959" sldId="3382"/>
        </pc:sldMkLst>
      </pc:sldChg>
      <pc:sldChg chg="modNotes">
        <pc:chgData name="Kiernan, Colleen" userId="24293c49-4b49-4b50-9241-e9037c5f833a" providerId="ADAL" clId="{81B6A046-5FE6-4B7F-9F18-DF08060A2387}" dt="2023-06-13T15:24:53.774" v="27" actId="368"/>
        <pc:sldMkLst>
          <pc:docMk/>
          <pc:sldMk cId="2913479862" sldId="3591"/>
        </pc:sldMkLst>
      </pc:sldChg>
      <pc:sldChg chg="modNotes">
        <pc:chgData name="Kiernan, Colleen" userId="24293c49-4b49-4b50-9241-e9037c5f833a" providerId="ADAL" clId="{81B6A046-5FE6-4B7F-9F18-DF08060A2387}" dt="2023-06-13T15:24:53.785" v="33" actId="368"/>
        <pc:sldMkLst>
          <pc:docMk/>
          <pc:sldMk cId="1001638281" sldId="3599"/>
        </pc:sldMkLst>
      </pc:sldChg>
      <pc:sldChg chg="modNotes">
        <pc:chgData name="Kiernan, Colleen" userId="24293c49-4b49-4b50-9241-e9037c5f833a" providerId="ADAL" clId="{81B6A046-5FE6-4B7F-9F18-DF08060A2387}" dt="2023-06-13T15:24:53.736" v="5" actId="368"/>
        <pc:sldMkLst>
          <pc:docMk/>
          <pc:sldMk cId="2763750918" sldId="3601"/>
        </pc:sldMkLst>
      </pc:sldChg>
      <pc:sldChg chg="modNotes">
        <pc:chgData name="Kiernan, Colleen" userId="24293c49-4b49-4b50-9241-e9037c5f833a" providerId="ADAL" clId="{81B6A046-5FE6-4B7F-9F18-DF08060A2387}" dt="2023-06-13T15:24:53.765" v="21" actId="368"/>
        <pc:sldMkLst>
          <pc:docMk/>
          <pc:sldMk cId="2655130521" sldId="3602"/>
        </pc:sldMkLst>
      </pc:sldChg>
      <pc:sldChg chg="modNotes">
        <pc:chgData name="Kiernan, Colleen" userId="24293c49-4b49-4b50-9241-e9037c5f833a" providerId="ADAL" clId="{81B6A046-5FE6-4B7F-9F18-DF08060A2387}" dt="2023-06-13T15:24:53.768" v="23" actId="368"/>
        <pc:sldMkLst>
          <pc:docMk/>
          <pc:sldMk cId="2236589117" sldId="3603"/>
        </pc:sldMkLst>
      </pc:sldChg>
      <pc:sldChg chg="modNotes">
        <pc:chgData name="Kiernan, Colleen" userId="24293c49-4b49-4b50-9241-e9037c5f833a" providerId="ADAL" clId="{81B6A046-5FE6-4B7F-9F18-DF08060A2387}" dt="2023-06-13T15:24:53.771" v="25" actId="368"/>
        <pc:sldMkLst>
          <pc:docMk/>
          <pc:sldMk cId="2960023620" sldId="3604"/>
        </pc:sldMkLst>
      </pc:sldChg>
      <pc:sldChg chg="modNotes">
        <pc:chgData name="Kiernan, Colleen" userId="24293c49-4b49-4b50-9241-e9037c5f833a" providerId="ADAL" clId="{81B6A046-5FE6-4B7F-9F18-DF08060A2387}" dt="2023-06-13T15:24:53.750" v="13" actId="368"/>
        <pc:sldMkLst>
          <pc:docMk/>
          <pc:sldMk cId="125387406" sldId="3605"/>
        </pc:sldMkLst>
      </pc:sldChg>
      <pc:sldChg chg="modNotes">
        <pc:chgData name="Kiernan, Colleen" userId="24293c49-4b49-4b50-9241-e9037c5f833a" providerId="ADAL" clId="{81B6A046-5FE6-4B7F-9F18-DF08060A2387}" dt="2023-06-13T15:24:53.747" v="11" actId="368"/>
        <pc:sldMkLst>
          <pc:docMk/>
          <pc:sldMk cId="2398778508" sldId="3606"/>
        </pc:sldMkLst>
      </pc:sldChg>
      <pc:sldChg chg="modNotes">
        <pc:chgData name="Kiernan, Colleen" userId="24293c49-4b49-4b50-9241-e9037c5f833a" providerId="ADAL" clId="{81B6A046-5FE6-4B7F-9F18-DF08060A2387}" dt="2023-06-13T15:24:53.753" v="15" actId="368"/>
        <pc:sldMkLst>
          <pc:docMk/>
          <pc:sldMk cId="3023856736" sldId="3607"/>
        </pc:sldMkLst>
      </pc:sldChg>
      <pc:sldChg chg="modNotes">
        <pc:chgData name="Kiernan, Colleen" userId="24293c49-4b49-4b50-9241-e9037c5f833a" providerId="ADAL" clId="{81B6A046-5FE6-4B7F-9F18-DF08060A2387}" dt="2023-06-13T15:24:53.788" v="35" actId="368"/>
        <pc:sldMkLst>
          <pc:docMk/>
          <pc:sldMk cId="4155425296" sldId="3608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mustang\Planning-Research-Analysis\Planning\Service%20Planning\Projects\2022_MoreMARTA%20Service%20Analysis\Annualized%20Revenue%20Hours%20of%20Service%20on%20More%20MARTA%20Routes%20Chart%20for%20Carri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itsmartacloud-my.sharepoint.com/personal/rgoodwin1_itsmarta_com/Documents/Data%20Requests/Collie%20Greenwood/Feb_202-Apr_2023_Ridership_By_Mod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849781277340333"/>
          <c:y val="6.1563786008230453E-2"/>
          <c:w val="0.82705774278215227"/>
          <c:h val="0.88388414411161564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rgbClr val="008CCC"/>
              </a:solidFill>
            </a:ln>
            <a:effectLst/>
          </c:spPr>
          <c:invertIfNegative val="0"/>
          <c:val>
            <c:numRef>
              <c:f>Sheet1!$B$10:$F$10</c:f>
              <c:numCache>
                <c:formatCode>General</c:formatCode>
                <c:ptCount val="5"/>
                <c:pt idx="0">
                  <c:v>918833.46000000031</c:v>
                </c:pt>
                <c:pt idx="1">
                  <c:v>918833.46000000031</c:v>
                </c:pt>
                <c:pt idx="2">
                  <c:v>918833.46000000031</c:v>
                </c:pt>
                <c:pt idx="3">
                  <c:v>918833.46000000031</c:v>
                </c:pt>
                <c:pt idx="4">
                  <c:v>918833.46000000031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8B-4315-9CAD-DE6365F76C84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solidFill>
                <a:srgbClr val="FF7500"/>
              </a:solidFill>
            </a:ln>
            <a:effectLst/>
          </c:spPr>
          <c:invertIfNegative val="0"/>
          <c:val>
            <c:numRef>
              <c:f>Sheet1!$B$11:$F$11</c:f>
              <c:numCache>
                <c:formatCode>General</c:formatCode>
                <c:ptCount val="5"/>
                <c:pt idx="1">
                  <c:v>236180.93999999983</c:v>
                </c:pt>
                <c:pt idx="2">
                  <c:v>146660.37333333318</c:v>
                </c:pt>
                <c:pt idx="3">
                  <c:v>25238.756666665999</c:v>
                </c:pt>
                <c:pt idx="4">
                  <c:v>21527.073333333246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38B-4315-9CAD-DE6365F76C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20580720"/>
        <c:axId val="1320572520"/>
      </c:barChart>
      <c:catAx>
        <c:axId val="1320580720"/>
        <c:scaling>
          <c:orientation val="minMax"/>
        </c:scaling>
        <c:delete val="1"/>
        <c:axPos val="b"/>
        <c:majorTickMark val="none"/>
        <c:minorTickMark val="none"/>
        <c:tickLblPos val="nextTo"/>
        <c:crossAx val="1320572520"/>
        <c:crosses val="autoZero"/>
        <c:auto val="1"/>
        <c:lblAlgn val="ctr"/>
        <c:lblOffset val="100"/>
        <c:noMultiLvlLbl val="0"/>
      </c:catAx>
      <c:valAx>
        <c:axId val="1320572520"/>
        <c:scaling>
          <c:orientation val="minMax"/>
          <c:max val="120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0580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MARTA Monthly Ridership by Mode February 2020 - April 2023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Sheet1!$F$1</c:f>
              <c:strCache>
                <c:ptCount val="1"/>
                <c:pt idx="0">
                  <c:v>Bus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Sheet1!$B$2:$B$40</c:f>
              <c:numCache>
                <c:formatCode>[$-409]mmm\-yy;@</c:formatCode>
                <c:ptCount val="39"/>
                <c:pt idx="0">
                  <c:v>43862</c:v>
                </c:pt>
                <c:pt idx="1">
                  <c:v>43891</c:v>
                </c:pt>
                <c:pt idx="2">
                  <c:v>43922</c:v>
                </c:pt>
                <c:pt idx="3">
                  <c:v>43952</c:v>
                </c:pt>
                <c:pt idx="4">
                  <c:v>43983</c:v>
                </c:pt>
                <c:pt idx="5">
                  <c:v>44013</c:v>
                </c:pt>
                <c:pt idx="6">
                  <c:v>44044</c:v>
                </c:pt>
                <c:pt idx="7">
                  <c:v>44075</c:v>
                </c:pt>
                <c:pt idx="8">
                  <c:v>44105</c:v>
                </c:pt>
                <c:pt idx="9">
                  <c:v>44136</c:v>
                </c:pt>
                <c:pt idx="10">
                  <c:v>44166</c:v>
                </c:pt>
                <c:pt idx="11">
                  <c:v>44197</c:v>
                </c:pt>
                <c:pt idx="12">
                  <c:v>44228</c:v>
                </c:pt>
                <c:pt idx="13">
                  <c:v>44256</c:v>
                </c:pt>
                <c:pt idx="14">
                  <c:v>44287</c:v>
                </c:pt>
                <c:pt idx="15">
                  <c:v>44317</c:v>
                </c:pt>
                <c:pt idx="16">
                  <c:v>44348</c:v>
                </c:pt>
                <c:pt idx="17">
                  <c:v>44378</c:v>
                </c:pt>
                <c:pt idx="18">
                  <c:v>44409</c:v>
                </c:pt>
                <c:pt idx="19">
                  <c:v>44440</c:v>
                </c:pt>
                <c:pt idx="20">
                  <c:v>44470</c:v>
                </c:pt>
                <c:pt idx="21">
                  <c:v>44501</c:v>
                </c:pt>
                <c:pt idx="22">
                  <c:v>44531</c:v>
                </c:pt>
                <c:pt idx="23">
                  <c:v>44562</c:v>
                </c:pt>
                <c:pt idx="24">
                  <c:v>44593</c:v>
                </c:pt>
                <c:pt idx="25">
                  <c:v>44621</c:v>
                </c:pt>
                <c:pt idx="26">
                  <c:v>44652</c:v>
                </c:pt>
                <c:pt idx="27">
                  <c:v>44682</c:v>
                </c:pt>
                <c:pt idx="28">
                  <c:v>44713</c:v>
                </c:pt>
                <c:pt idx="29">
                  <c:v>44743</c:v>
                </c:pt>
                <c:pt idx="30">
                  <c:v>44774</c:v>
                </c:pt>
                <c:pt idx="31">
                  <c:v>44805</c:v>
                </c:pt>
                <c:pt idx="32">
                  <c:v>44835</c:v>
                </c:pt>
                <c:pt idx="33">
                  <c:v>44866</c:v>
                </c:pt>
                <c:pt idx="34">
                  <c:v>44896</c:v>
                </c:pt>
                <c:pt idx="35">
                  <c:v>44927</c:v>
                </c:pt>
                <c:pt idx="36">
                  <c:v>44958</c:v>
                </c:pt>
                <c:pt idx="37">
                  <c:v>44986</c:v>
                </c:pt>
                <c:pt idx="38">
                  <c:v>45017</c:v>
                </c:pt>
              </c:numCache>
            </c:numRef>
          </c:cat>
          <c:val>
            <c:numRef>
              <c:f>Sheet1!$F$2:$F$40</c:f>
              <c:numCache>
                <c:formatCode>#,##0</c:formatCode>
                <c:ptCount val="39"/>
                <c:pt idx="0">
                  <c:v>3741306</c:v>
                </c:pt>
                <c:pt idx="1">
                  <c:v>3227703</c:v>
                </c:pt>
                <c:pt idx="2">
                  <c:v>2236909</c:v>
                </c:pt>
                <c:pt idx="3">
                  <c:v>2183036</c:v>
                </c:pt>
                <c:pt idx="4">
                  <c:v>2513773</c:v>
                </c:pt>
                <c:pt idx="5">
                  <c:v>2682248</c:v>
                </c:pt>
                <c:pt idx="6">
                  <c:v>2851578</c:v>
                </c:pt>
                <c:pt idx="7">
                  <c:v>2244370</c:v>
                </c:pt>
                <c:pt idx="8">
                  <c:v>2134374</c:v>
                </c:pt>
                <c:pt idx="9">
                  <c:v>2014073</c:v>
                </c:pt>
                <c:pt idx="10">
                  <c:v>1948599</c:v>
                </c:pt>
                <c:pt idx="11">
                  <c:v>1878944</c:v>
                </c:pt>
                <c:pt idx="12">
                  <c:v>1932524</c:v>
                </c:pt>
                <c:pt idx="13">
                  <c:v>2081079</c:v>
                </c:pt>
                <c:pt idx="14">
                  <c:v>2116729</c:v>
                </c:pt>
                <c:pt idx="15">
                  <c:v>2260359</c:v>
                </c:pt>
                <c:pt idx="16">
                  <c:v>2226402</c:v>
                </c:pt>
                <c:pt idx="17">
                  <c:v>2479647</c:v>
                </c:pt>
                <c:pt idx="18">
                  <c:v>2368087</c:v>
                </c:pt>
                <c:pt idx="19">
                  <c:v>2418402</c:v>
                </c:pt>
                <c:pt idx="20">
                  <c:v>2562869</c:v>
                </c:pt>
                <c:pt idx="21">
                  <c:v>2419670</c:v>
                </c:pt>
                <c:pt idx="22">
                  <c:v>2045422</c:v>
                </c:pt>
                <c:pt idx="23">
                  <c:v>2076454</c:v>
                </c:pt>
                <c:pt idx="24">
                  <c:v>2012383</c:v>
                </c:pt>
                <c:pt idx="25">
                  <c:v>2386454</c:v>
                </c:pt>
                <c:pt idx="26">
                  <c:v>2303311</c:v>
                </c:pt>
                <c:pt idx="27">
                  <c:v>2512355</c:v>
                </c:pt>
                <c:pt idx="28">
                  <c:v>2519342</c:v>
                </c:pt>
                <c:pt idx="29">
                  <c:v>2512589</c:v>
                </c:pt>
                <c:pt idx="30">
                  <c:v>2729977</c:v>
                </c:pt>
                <c:pt idx="31" formatCode="General">
                  <c:v>2680435</c:v>
                </c:pt>
                <c:pt idx="32" formatCode="General">
                  <c:v>2754057</c:v>
                </c:pt>
                <c:pt idx="33" formatCode="General">
                  <c:v>2614643</c:v>
                </c:pt>
                <c:pt idx="34">
                  <c:v>2314296</c:v>
                </c:pt>
                <c:pt idx="35">
                  <c:v>2598519</c:v>
                </c:pt>
                <c:pt idx="36">
                  <c:v>2525917</c:v>
                </c:pt>
                <c:pt idx="37">
                  <c:v>3044351</c:v>
                </c:pt>
                <c:pt idx="38">
                  <c:v>2664602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1FC-4BD4-9529-E5D981CCEAE5}"/>
            </c:ext>
          </c:extLst>
        </c:ser>
        <c:ser>
          <c:idx val="1"/>
          <c:order val="1"/>
          <c:tx>
            <c:strRef>
              <c:f>Sheet1!$G$1</c:f>
              <c:strCache>
                <c:ptCount val="1"/>
                <c:pt idx="0">
                  <c:v>Rail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Sheet1!$B$2:$B$40</c:f>
              <c:numCache>
                <c:formatCode>[$-409]mmm\-yy;@</c:formatCode>
                <c:ptCount val="39"/>
                <c:pt idx="0">
                  <c:v>43862</c:v>
                </c:pt>
                <c:pt idx="1">
                  <c:v>43891</c:v>
                </c:pt>
                <c:pt idx="2">
                  <c:v>43922</c:v>
                </c:pt>
                <c:pt idx="3">
                  <c:v>43952</c:v>
                </c:pt>
                <c:pt idx="4">
                  <c:v>43983</c:v>
                </c:pt>
                <c:pt idx="5">
                  <c:v>44013</c:v>
                </c:pt>
                <c:pt idx="6">
                  <c:v>44044</c:v>
                </c:pt>
                <c:pt idx="7">
                  <c:v>44075</c:v>
                </c:pt>
                <c:pt idx="8">
                  <c:v>44105</c:v>
                </c:pt>
                <c:pt idx="9">
                  <c:v>44136</c:v>
                </c:pt>
                <c:pt idx="10">
                  <c:v>44166</c:v>
                </c:pt>
                <c:pt idx="11">
                  <c:v>44197</c:v>
                </c:pt>
                <c:pt idx="12">
                  <c:v>44228</c:v>
                </c:pt>
                <c:pt idx="13">
                  <c:v>44256</c:v>
                </c:pt>
                <c:pt idx="14">
                  <c:v>44287</c:v>
                </c:pt>
                <c:pt idx="15">
                  <c:v>44317</c:v>
                </c:pt>
                <c:pt idx="16">
                  <c:v>44348</c:v>
                </c:pt>
                <c:pt idx="17">
                  <c:v>44378</c:v>
                </c:pt>
                <c:pt idx="18">
                  <c:v>44409</c:v>
                </c:pt>
                <c:pt idx="19">
                  <c:v>44440</c:v>
                </c:pt>
                <c:pt idx="20">
                  <c:v>44470</c:v>
                </c:pt>
                <c:pt idx="21">
                  <c:v>44501</c:v>
                </c:pt>
                <c:pt idx="22">
                  <c:v>44531</c:v>
                </c:pt>
                <c:pt idx="23">
                  <c:v>44562</c:v>
                </c:pt>
                <c:pt idx="24">
                  <c:v>44593</c:v>
                </c:pt>
                <c:pt idx="25">
                  <c:v>44621</c:v>
                </c:pt>
                <c:pt idx="26">
                  <c:v>44652</c:v>
                </c:pt>
                <c:pt idx="27">
                  <c:v>44682</c:v>
                </c:pt>
                <c:pt idx="28">
                  <c:v>44713</c:v>
                </c:pt>
                <c:pt idx="29">
                  <c:v>44743</c:v>
                </c:pt>
                <c:pt idx="30">
                  <c:v>44774</c:v>
                </c:pt>
                <c:pt idx="31">
                  <c:v>44805</c:v>
                </c:pt>
                <c:pt idx="32">
                  <c:v>44835</c:v>
                </c:pt>
                <c:pt idx="33">
                  <c:v>44866</c:v>
                </c:pt>
                <c:pt idx="34">
                  <c:v>44896</c:v>
                </c:pt>
                <c:pt idx="35">
                  <c:v>44927</c:v>
                </c:pt>
                <c:pt idx="36">
                  <c:v>44958</c:v>
                </c:pt>
                <c:pt idx="37">
                  <c:v>44986</c:v>
                </c:pt>
                <c:pt idx="38">
                  <c:v>45017</c:v>
                </c:pt>
              </c:numCache>
            </c:numRef>
          </c:cat>
          <c:val>
            <c:numRef>
              <c:f>Sheet1!$G$2:$G$40</c:f>
              <c:numCache>
                <c:formatCode>#,##0</c:formatCode>
                <c:ptCount val="39"/>
                <c:pt idx="0">
                  <c:v>4401906</c:v>
                </c:pt>
                <c:pt idx="1">
                  <c:v>3002038</c:v>
                </c:pt>
                <c:pt idx="2">
                  <c:v>993578</c:v>
                </c:pt>
                <c:pt idx="3">
                  <c:v>1081891</c:v>
                </c:pt>
                <c:pt idx="4">
                  <c:v>1260658</c:v>
                </c:pt>
                <c:pt idx="5">
                  <c:v>1306743</c:v>
                </c:pt>
                <c:pt idx="6">
                  <c:v>1306781</c:v>
                </c:pt>
                <c:pt idx="7">
                  <c:v>1441764</c:v>
                </c:pt>
                <c:pt idx="8">
                  <c:v>1619429</c:v>
                </c:pt>
                <c:pt idx="9">
                  <c:v>1494566</c:v>
                </c:pt>
                <c:pt idx="10">
                  <c:v>1482126</c:v>
                </c:pt>
                <c:pt idx="11">
                  <c:v>1437217</c:v>
                </c:pt>
                <c:pt idx="12">
                  <c:v>1362311</c:v>
                </c:pt>
                <c:pt idx="13">
                  <c:v>1640777</c:v>
                </c:pt>
                <c:pt idx="14">
                  <c:v>1719349</c:v>
                </c:pt>
                <c:pt idx="15">
                  <c:v>1803754</c:v>
                </c:pt>
                <c:pt idx="16">
                  <c:v>1917343</c:v>
                </c:pt>
                <c:pt idx="17">
                  <c:v>2052277</c:v>
                </c:pt>
                <c:pt idx="18">
                  <c:v>2120529</c:v>
                </c:pt>
                <c:pt idx="19">
                  <c:v>2328002</c:v>
                </c:pt>
                <c:pt idx="20">
                  <c:v>2359095</c:v>
                </c:pt>
                <c:pt idx="21">
                  <c:v>2180431</c:v>
                </c:pt>
                <c:pt idx="22">
                  <c:v>2054293</c:v>
                </c:pt>
                <c:pt idx="23">
                  <c:v>1867907</c:v>
                </c:pt>
                <c:pt idx="24">
                  <c:v>1909958</c:v>
                </c:pt>
                <c:pt idx="25">
                  <c:v>2249435</c:v>
                </c:pt>
                <c:pt idx="26">
                  <c:v>2315762</c:v>
                </c:pt>
                <c:pt idx="27">
                  <c:v>2340546</c:v>
                </c:pt>
                <c:pt idx="28">
                  <c:v>2289890</c:v>
                </c:pt>
                <c:pt idx="29">
                  <c:v>2389586</c:v>
                </c:pt>
                <c:pt idx="30">
                  <c:v>2574500</c:v>
                </c:pt>
                <c:pt idx="31">
                  <c:v>2762152</c:v>
                </c:pt>
                <c:pt idx="32">
                  <c:v>2743061</c:v>
                </c:pt>
                <c:pt idx="33">
                  <c:v>2467782</c:v>
                </c:pt>
                <c:pt idx="34">
                  <c:v>2287556</c:v>
                </c:pt>
                <c:pt idx="35">
                  <c:v>2406532</c:v>
                </c:pt>
                <c:pt idx="36">
                  <c:v>2304139</c:v>
                </c:pt>
                <c:pt idx="37">
                  <c:v>2594028</c:v>
                </c:pt>
                <c:pt idx="38">
                  <c:v>2660679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1FC-4BD4-9529-E5D981CCEA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02774367"/>
        <c:axId val="902774783"/>
      </c:lineChart>
      <c:lineChart>
        <c:grouping val="standard"/>
        <c:varyColors val="0"/>
        <c:ser>
          <c:idx val="2"/>
          <c:order val="2"/>
          <c:tx>
            <c:strRef>
              <c:f>Sheet1!$H$1</c:f>
              <c:strCache>
                <c:ptCount val="1"/>
                <c:pt idx="0">
                  <c:v>Mobility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Sheet1!$B$2:$B$40</c:f>
              <c:numCache>
                <c:formatCode>[$-409]mmm\-yy;@</c:formatCode>
                <c:ptCount val="39"/>
                <c:pt idx="0">
                  <c:v>43862</c:v>
                </c:pt>
                <c:pt idx="1">
                  <c:v>43891</c:v>
                </c:pt>
                <c:pt idx="2">
                  <c:v>43922</c:v>
                </c:pt>
                <c:pt idx="3">
                  <c:v>43952</c:v>
                </c:pt>
                <c:pt idx="4">
                  <c:v>43983</c:v>
                </c:pt>
                <c:pt idx="5">
                  <c:v>44013</c:v>
                </c:pt>
                <c:pt idx="6">
                  <c:v>44044</c:v>
                </c:pt>
                <c:pt idx="7">
                  <c:v>44075</c:v>
                </c:pt>
                <c:pt idx="8">
                  <c:v>44105</c:v>
                </c:pt>
                <c:pt idx="9">
                  <c:v>44136</c:v>
                </c:pt>
                <c:pt idx="10">
                  <c:v>44166</c:v>
                </c:pt>
                <c:pt idx="11">
                  <c:v>44197</c:v>
                </c:pt>
                <c:pt idx="12">
                  <c:v>44228</c:v>
                </c:pt>
                <c:pt idx="13">
                  <c:v>44256</c:v>
                </c:pt>
                <c:pt idx="14">
                  <c:v>44287</c:v>
                </c:pt>
                <c:pt idx="15">
                  <c:v>44317</c:v>
                </c:pt>
                <c:pt idx="16">
                  <c:v>44348</c:v>
                </c:pt>
                <c:pt idx="17">
                  <c:v>44378</c:v>
                </c:pt>
                <c:pt idx="18">
                  <c:v>44409</c:v>
                </c:pt>
                <c:pt idx="19">
                  <c:v>44440</c:v>
                </c:pt>
                <c:pt idx="20">
                  <c:v>44470</c:v>
                </c:pt>
                <c:pt idx="21">
                  <c:v>44501</c:v>
                </c:pt>
                <c:pt idx="22">
                  <c:v>44531</c:v>
                </c:pt>
                <c:pt idx="23">
                  <c:v>44562</c:v>
                </c:pt>
                <c:pt idx="24">
                  <c:v>44593</c:v>
                </c:pt>
                <c:pt idx="25">
                  <c:v>44621</c:v>
                </c:pt>
                <c:pt idx="26">
                  <c:v>44652</c:v>
                </c:pt>
                <c:pt idx="27">
                  <c:v>44682</c:v>
                </c:pt>
                <c:pt idx="28">
                  <c:v>44713</c:v>
                </c:pt>
                <c:pt idx="29">
                  <c:v>44743</c:v>
                </c:pt>
                <c:pt idx="30">
                  <c:v>44774</c:v>
                </c:pt>
                <c:pt idx="31">
                  <c:v>44805</c:v>
                </c:pt>
                <c:pt idx="32">
                  <c:v>44835</c:v>
                </c:pt>
                <c:pt idx="33">
                  <c:v>44866</c:v>
                </c:pt>
                <c:pt idx="34">
                  <c:v>44896</c:v>
                </c:pt>
                <c:pt idx="35">
                  <c:v>44927</c:v>
                </c:pt>
                <c:pt idx="36">
                  <c:v>44958</c:v>
                </c:pt>
                <c:pt idx="37">
                  <c:v>44986</c:v>
                </c:pt>
                <c:pt idx="38">
                  <c:v>45017</c:v>
                </c:pt>
              </c:numCache>
            </c:numRef>
          </c:cat>
          <c:val>
            <c:numRef>
              <c:f>Sheet1!$H$2:$H$40</c:f>
              <c:numCache>
                <c:formatCode>#,##0</c:formatCode>
                <c:ptCount val="39"/>
                <c:pt idx="0">
                  <c:v>65285</c:v>
                </c:pt>
                <c:pt idx="1">
                  <c:v>46240</c:v>
                </c:pt>
                <c:pt idx="2">
                  <c:v>22593</c:v>
                </c:pt>
                <c:pt idx="3">
                  <c:v>28651</c:v>
                </c:pt>
                <c:pt idx="4">
                  <c:v>34236</c:v>
                </c:pt>
                <c:pt idx="5">
                  <c:v>33101</c:v>
                </c:pt>
                <c:pt idx="6">
                  <c:v>31963</c:v>
                </c:pt>
                <c:pt idx="7">
                  <c:v>33105</c:v>
                </c:pt>
                <c:pt idx="8">
                  <c:v>35099</c:v>
                </c:pt>
                <c:pt idx="9">
                  <c:v>32964</c:v>
                </c:pt>
                <c:pt idx="10">
                  <c:v>34184</c:v>
                </c:pt>
                <c:pt idx="11">
                  <c:v>31714</c:v>
                </c:pt>
                <c:pt idx="12">
                  <c:v>31624</c:v>
                </c:pt>
                <c:pt idx="13">
                  <c:v>37042</c:v>
                </c:pt>
                <c:pt idx="14">
                  <c:v>37765</c:v>
                </c:pt>
                <c:pt idx="15">
                  <c:v>36943</c:v>
                </c:pt>
                <c:pt idx="16">
                  <c:v>40256</c:v>
                </c:pt>
                <c:pt idx="17">
                  <c:v>40406</c:v>
                </c:pt>
                <c:pt idx="18">
                  <c:v>40406</c:v>
                </c:pt>
                <c:pt idx="19">
                  <c:v>42091</c:v>
                </c:pt>
                <c:pt idx="20">
                  <c:v>44452</c:v>
                </c:pt>
                <c:pt idx="21">
                  <c:v>42683</c:v>
                </c:pt>
                <c:pt idx="22">
                  <c:v>43266</c:v>
                </c:pt>
                <c:pt idx="23">
                  <c:v>38444</c:v>
                </c:pt>
                <c:pt idx="24">
                  <c:v>40836</c:v>
                </c:pt>
                <c:pt idx="25">
                  <c:v>50266</c:v>
                </c:pt>
                <c:pt idx="26">
                  <c:v>50126</c:v>
                </c:pt>
                <c:pt idx="27">
                  <c:v>51018</c:v>
                </c:pt>
                <c:pt idx="28">
                  <c:v>50374</c:v>
                </c:pt>
                <c:pt idx="29">
                  <c:v>49692</c:v>
                </c:pt>
                <c:pt idx="30">
                  <c:v>56436</c:v>
                </c:pt>
                <c:pt idx="31">
                  <c:v>55813</c:v>
                </c:pt>
                <c:pt idx="32">
                  <c:v>56700</c:v>
                </c:pt>
                <c:pt idx="33">
                  <c:v>54109</c:v>
                </c:pt>
                <c:pt idx="34">
                  <c:v>52283</c:v>
                </c:pt>
                <c:pt idx="35">
                  <c:v>55519</c:v>
                </c:pt>
                <c:pt idx="36">
                  <c:v>55547</c:v>
                </c:pt>
                <c:pt idx="37">
                  <c:v>63938</c:v>
                </c:pt>
                <c:pt idx="38">
                  <c:v>59448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1FC-4BD4-9529-E5D981CCEAE5}"/>
            </c:ext>
          </c:extLst>
        </c:ser>
        <c:ser>
          <c:idx val="3"/>
          <c:order val="3"/>
          <c:tx>
            <c:strRef>
              <c:f>Sheet1!$I$1</c:f>
              <c:strCache>
                <c:ptCount val="1"/>
                <c:pt idx="0">
                  <c:v>Streetcar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Sheet1!$B$2:$B$40</c:f>
              <c:numCache>
                <c:formatCode>[$-409]mmm\-yy;@</c:formatCode>
                <c:ptCount val="39"/>
                <c:pt idx="0">
                  <c:v>43862</c:v>
                </c:pt>
                <c:pt idx="1">
                  <c:v>43891</c:v>
                </c:pt>
                <c:pt idx="2">
                  <c:v>43922</c:v>
                </c:pt>
                <c:pt idx="3">
                  <c:v>43952</c:v>
                </c:pt>
                <c:pt idx="4">
                  <c:v>43983</c:v>
                </c:pt>
                <c:pt idx="5">
                  <c:v>44013</c:v>
                </c:pt>
                <c:pt idx="6">
                  <c:v>44044</c:v>
                </c:pt>
                <c:pt idx="7">
                  <c:v>44075</c:v>
                </c:pt>
                <c:pt idx="8">
                  <c:v>44105</c:v>
                </c:pt>
                <c:pt idx="9">
                  <c:v>44136</c:v>
                </c:pt>
                <c:pt idx="10">
                  <c:v>44166</c:v>
                </c:pt>
                <c:pt idx="11">
                  <c:v>44197</c:v>
                </c:pt>
                <c:pt idx="12">
                  <c:v>44228</c:v>
                </c:pt>
                <c:pt idx="13">
                  <c:v>44256</c:v>
                </c:pt>
                <c:pt idx="14">
                  <c:v>44287</c:v>
                </c:pt>
                <c:pt idx="15">
                  <c:v>44317</c:v>
                </c:pt>
                <c:pt idx="16">
                  <c:v>44348</c:v>
                </c:pt>
                <c:pt idx="17">
                  <c:v>44378</c:v>
                </c:pt>
                <c:pt idx="18">
                  <c:v>44409</c:v>
                </c:pt>
                <c:pt idx="19">
                  <c:v>44440</c:v>
                </c:pt>
                <c:pt idx="20">
                  <c:v>44470</c:v>
                </c:pt>
                <c:pt idx="21">
                  <c:v>44501</c:v>
                </c:pt>
                <c:pt idx="22">
                  <c:v>44531</c:v>
                </c:pt>
                <c:pt idx="23">
                  <c:v>44562</c:v>
                </c:pt>
                <c:pt idx="24">
                  <c:v>44593</c:v>
                </c:pt>
                <c:pt idx="25">
                  <c:v>44621</c:v>
                </c:pt>
                <c:pt idx="26">
                  <c:v>44652</c:v>
                </c:pt>
                <c:pt idx="27">
                  <c:v>44682</c:v>
                </c:pt>
                <c:pt idx="28">
                  <c:v>44713</c:v>
                </c:pt>
                <c:pt idx="29">
                  <c:v>44743</c:v>
                </c:pt>
                <c:pt idx="30">
                  <c:v>44774</c:v>
                </c:pt>
                <c:pt idx="31">
                  <c:v>44805</c:v>
                </c:pt>
                <c:pt idx="32">
                  <c:v>44835</c:v>
                </c:pt>
                <c:pt idx="33">
                  <c:v>44866</c:v>
                </c:pt>
                <c:pt idx="34">
                  <c:v>44896</c:v>
                </c:pt>
                <c:pt idx="35">
                  <c:v>44927</c:v>
                </c:pt>
                <c:pt idx="36">
                  <c:v>44958</c:v>
                </c:pt>
                <c:pt idx="37">
                  <c:v>44986</c:v>
                </c:pt>
                <c:pt idx="38">
                  <c:v>45017</c:v>
                </c:pt>
              </c:numCache>
            </c:numRef>
          </c:cat>
          <c:val>
            <c:numRef>
              <c:f>Sheet1!$I$2:$I$40</c:f>
              <c:numCache>
                <c:formatCode>#,##0</c:formatCode>
                <c:ptCount val="39"/>
                <c:pt idx="0">
                  <c:v>19524</c:v>
                </c:pt>
                <c:pt idx="1">
                  <c:v>20623</c:v>
                </c:pt>
                <c:pt idx="2">
                  <c:v>2943</c:v>
                </c:pt>
                <c:pt idx="3">
                  <c:v>4714</c:v>
                </c:pt>
                <c:pt idx="4">
                  <c:v>4583</c:v>
                </c:pt>
                <c:pt idx="5">
                  <c:v>5713</c:v>
                </c:pt>
                <c:pt idx="6">
                  <c:v>6387</c:v>
                </c:pt>
                <c:pt idx="7">
                  <c:v>6155</c:v>
                </c:pt>
                <c:pt idx="8">
                  <c:v>6596</c:v>
                </c:pt>
                <c:pt idx="9">
                  <c:v>5831</c:v>
                </c:pt>
                <c:pt idx="10">
                  <c:v>5106</c:v>
                </c:pt>
                <c:pt idx="11">
                  <c:v>5612</c:v>
                </c:pt>
                <c:pt idx="12">
                  <c:v>5498</c:v>
                </c:pt>
                <c:pt idx="13">
                  <c:v>7349</c:v>
                </c:pt>
                <c:pt idx="14">
                  <c:v>9426</c:v>
                </c:pt>
                <c:pt idx="15">
                  <c:v>10617</c:v>
                </c:pt>
                <c:pt idx="16">
                  <c:v>11869</c:v>
                </c:pt>
                <c:pt idx="17">
                  <c:v>14313</c:v>
                </c:pt>
                <c:pt idx="18">
                  <c:v>10699</c:v>
                </c:pt>
                <c:pt idx="19">
                  <c:v>10318</c:v>
                </c:pt>
                <c:pt idx="20">
                  <c:v>9942</c:v>
                </c:pt>
                <c:pt idx="21">
                  <c:v>9432</c:v>
                </c:pt>
                <c:pt idx="22">
                  <c:v>9774</c:v>
                </c:pt>
                <c:pt idx="23">
                  <c:v>7022</c:v>
                </c:pt>
                <c:pt idx="24">
                  <c:v>10704</c:v>
                </c:pt>
                <c:pt idx="25">
                  <c:v>12278</c:v>
                </c:pt>
                <c:pt idx="26">
                  <c:v>13415</c:v>
                </c:pt>
                <c:pt idx="27">
                  <c:v>14391</c:v>
                </c:pt>
                <c:pt idx="28">
                  <c:v>15847</c:v>
                </c:pt>
                <c:pt idx="29">
                  <c:v>18634</c:v>
                </c:pt>
                <c:pt idx="30">
                  <c:v>16905</c:v>
                </c:pt>
                <c:pt idx="31">
                  <c:v>16796</c:v>
                </c:pt>
                <c:pt idx="32">
                  <c:v>16209</c:v>
                </c:pt>
                <c:pt idx="33">
                  <c:v>13694</c:v>
                </c:pt>
                <c:pt idx="34" formatCode="General">
                  <c:v>0</c:v>
                </c:pt>
                <c:pt idx="35" formatCode="General">
                  <c:v>0</c:v>
                </c:pt>
                <c:pt idx="36" formatCode="General">
                  <c:v>0</c:v>
                </c:pt>
                <c:pt idx="37" formatCode="General">
                  <c:v>0</c:v>
                </c:pt>
                <c:pt idx="38" formatCode="General">
                  <c:v>13221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1FC-4BD4-9529-E5D981CCEA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66487167"/>
        <c:axId val="866486751"/>
      </c:lineChart>
      <c:dateAx>
        <c:axId val="902774367"/>
        <c:scaling>
          <c:orientation val="minMax"/>
        </c:scaling>
        <c:delete val="0"/>
        <c:axPos val="b"/>
        <c:numFmt formatCode="[$-409]mmm\-yy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2774783"/>
        <c:crosses val="autoZero"/>
        <c:auto val="1"/>
        <c:lblOffset val="100"/>
        <c:baseTimeUnit val="months"/>
      </c:dateAx>
      <c:valAx>
        <c:axId val="9027747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Bus and Rail Ridership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2774367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valAx>
        <c:axId val="866486751"/>
        <c:scaling>
          <c:orientation val="minMax"/>
          <c:max val="20000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Mobility and Streetcar Ridership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6487167"/>
        <c:crosses val="max"/>
        <c:crossBetween val="between"/>
        <c:dispUnits>
          <c:builtInUnit val="thousand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dateAx>
        <c:axId val="866487167"/>
        <c:scaling>
          <c:orientation val="minMax"/>
        </c:scaling>
        <c:delete val="1"/>
        <c:axPos val="b"/>
        <c:numFmt formatCode="[$-409]mmm\-yy;@" sourceLinked="1"/>
        <c:majorTickMark val="out"/>
        <c:minorTickMark val="none"/>
        <c:tickLblPos val="nextTo"/>
        <c:crossAx val="866486751"/>
        <c:crosses val="autoZero"/>
        <c:auto val="1"/>
        <c:lblOffset val="100"/>
        <c:baseTimeUnit val="months"/>
      </c:date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3976AB-DEA9-45EE-9857-11F69A18E493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C99CB20-749C-4CD2-B44E-978B702FEDAC}">
      <dgm:prSet phldr="0" custT="1"/>
      <dgm:spPr/>
      <dgm:t>
        <a:bodyPr/>
        <a:lstStyle/>
        <a:p>
          <a:pPr algn="r" rtl="0"/>
          <a:r>
            <a:rPr lang="en-US" sz="4000" b="1">
              <a:latin typeface="+mn-lt"/>
            </a:rPr>
            <a:t>Project Updates</a:t>
          </a:r>
        </a:p>
      </dgm:t>
    </dgm:pt>
    <dgm:pt modelId="{F07DCA2F-B10A-4A5B-BA88-3378DD1B10CE}" type="sibTrans" cxnId="{AC336948-2272-432F-945C-8E55E351B949}">
      <dgm:prSet/>
      <dgm:spPr/>
      <dgm:t>
        <a:bodyPr/>
        <a:lstStyle/>
        <a:p>
          <a:endParaRPr lang="en-US"/>
        </a:p>
      </dgm:t>
    </dgm:pt>
    <dgm:pt modelId="{818D4EC6-AFAC-4F52-8CA6-0304493F138B}" type="parTrans" cxnId="{AC336948-2272-432F-945C-8E55E351B949}">
      <dgm:prSet/>
      <dgm:spPr/>
      <dgm:t>
        <a:bodyPr/>
        <a:lstStyle/>
        <a:p>
          <a:endParaRPr lang="en-US"/>
        </a:p>
      </dgm:t>
    </dgm:pt>
    <dgm:pt modelId="{111534A0-A216-4AFF-A152-A1D4B7FFFBFA}">
      <dgm:prSet phldr="0" custT="1"/>
      <dgm:spPr/>
      <dgm:t>
        <a:bodyPr/>
        <a:lstStyle/>
        <a:p>
          <a:pPr algn="r" rtl="0"/>
          <a:r>
            <a:rPr lang="en-US" sz="4000" b="1">
              <a:latin typeface="+mn-lt"/>
            </a:rPr>
            <a:t> Additional Good News</a:t>
          </a:r>
        </a:p>
      </dgm:t>
    </dgm:pt>
    <dgm:pt modelId="{250C2F30-6235-44CC-9289-AB640977AE59}" type="parTrans" cxnId="{843EBDDD-504E-4D3E-8AE0-1A51C5F23884}">
      <dgm:prSet/>
      <dgm:spPr/>
      <dgm:t>
        <a:bodyPr/>
        <a:lstStyle/>
        <a:p>
          <a:endParaRPr lang="en-US"/>
        </a:p>
      </dgm:t>
    </dgm:pt>
    <dgm:pt modelId="{82A548DE-57B0-4B26-AA7C-9F54C9BC0303}" type="sibTrans" cxnId="{843EBDDD-504E-4D3E-8AE0-1A51C5F23884}">
      <dgm:prSet/>
      <dgm:spPr/>
      <dgm:t>
        <a:bodyPr/>
        <a:lstStyle/>
        <a:p>
          <a:endParaRPr lang="en-US"/>
        </a:p>
      </dgm:t>
    </dgm:pt>
    <dgm:pt modelId="{169EBCAF-47D3-46F1-94DA-7970EE504D19}">
      <dgm:prSet phldr="0" custT="1"/>
      <dgm:spPr>
        <a:solidFill>
          <a:schemeClr val="accent2"/>
        </a:solidFill>
      </dgm:spPr>
      <dgm:t>
        <a:bodyPr/>
        <a:lstStyle/>
        <a:p>
          <a:pPr algn="r" rtl="0"/>
          <a:r>
            <a:rPr lang="en-US" sz="3600" b="1">
              <a:latin typeface="+mn-lt"/>
            </a:rPr>
            <a:t>More MARTA Atlanta Program and FY24 Budget</a:t>
          </a:r>
        </a:p>
      </dgm:t>
    </dgm:pt>
    <dgm:pt modelId="{065D72BB-A78C-44AA-9598-FFA4BFD79B88}" type="parTrans" cxnId="{7A7EB487-1D24-48F9-97BC-7D827669A470}">
      <dgm:prSet/>
      <dgm:spPr/>
      <dgm:t>
        <a:bodyPr/>
        <a:lstStyle/>
        <a:p>
          <a:endParaRPr lang="en-US"/>
        </a:p>
      </dgm:t>
    </dgm:pt>
    <dgm:pt modelId="{42FE1638-1899-45B0-BE94-54D9E5559A6D}" type="sibTrans" cxnId="{7A7EB487-1D24-48F9-97BC-7D827669A470}">
      <dgm:prSet/>
      <dgm:spPr/>
      <dgm:t>
        <a:bodyPr/>
        <a:lstStyle/>
        <a:p>
          <a:endParaRPr lang="en-US"/>
        </a:p>
      </dgm:t>
    </dgm:pt>
    <dgm:pt modelId="{FE23AB6D-DA80-43BD-94E0-A8D5A986B077}" type="pres">
      <dgm:prSet presAssocID="{BA3976AB-DEA9-45EE-9857-11F69A18E493}" presName="linear" presStyleCnt="0">
        <dgm:presLayoutVars>
          <dgm:animLvl val="lvl"/>
          <dgm:resizeHandles val="exact"/>
        </dgm:presLayoutVars>
      </dgm:prSet>
      <dgm:spPr/>
    </dgm:pt>
    <dgm:pt modelId="{ECF5DE69-BC60-4692-9B01-875A0FF3F101}" type="pres">
      <dgm:prSet presAssocID="{169EBCAF-47D3-46F1-94DA-7970EE504D19}" presName="parentText" presStyleLbl="node1" presStyleIdx="0" presStyleCnt="3" custLinFactNeighborX="-132">
        <dgm:presLayoutVars>
          <dgm:chMax val="0"/>
          <dgm:bulletEnabled val="1"/>
        </dgm:presLayoutVars>
      </dgm:prSet>
      <dgm:spPr/>
    </dgm:pt>
    <dgm:pt modelId="{013E8FF3-B9D6-4A10-AA7D-A35B434E5463}" type="pres">
      <dgm:prSet presAssocID="{42FE1638-1899-45B0-BE94-54D9E5559A6D}" presName="spacer" presStyleCnt="0"/>
      <dgm:spPr/>
    </dgm:pt>
    <dgm:pt modelId="{8D18C0F2-45AB-4A47-AB31-9CB81B033423}" type="pres">
      <dgm:prSet presAssocID="{DC99CB20-749C-4CD2-B44E-978B702FEDA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E0CD3F6-B33C-4717-AD45-6A640DEF51E7}" type="pres">
      <dgm:prSet presAssocID="{F07DCA2F-B10A-4A5B-BA88-3378DD1B10CE}" presName="spacer" presStyleCnt="0"/>
      <dgm:spPr/>
    </dgm:pt>
    <dgm:pt modelId="{641D775D-679E-43F2-9031-DC981027DF2F}" type="pres">
      <dgm:prSet presAssocID="{111534A0-A216-4AFF-A152-A1D4B7FFFBFA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96FC9626-32D3-4F2E-B5BF-ADF097130417}" type="presOf" srcId="{BA3976AB-DEA9-45EE-9857-11F69A18E493}" destId="{FE23AB6D-DA80-43BD-94E0-A8D5A986B077}" srcOrd="0" destOrd="0" presId="urn:microsoft.com/office/officeart/2005/8/layout/vList2"/>
    <dgm:cxn modelId="{AC336948-2272-432F-945C-8E55E351B949}" srcId="{BA3976AB-DEA9-45EE-9857-11F69A18E493}" destId="{DC99CB20-749C-4CD2-B44E-978B702FEDAC}" srcOrd="1" destOrd="0" parTransId="{818D4EC6-AFAC-4F52-8CA6-0304493F138B}" sibTransId="{F07DCA2F-B10A-4A5B-BA88-3378DD1B10CE}"/>
    <dgm:cxn modelId="{7A7EB487-1D24-48F9-97BC-7D827669A470}" srcId="{BA3976AB-DEA9-45EE-9857-11F69A18E493}" destId="{169EBCAF-47D3-46F1-94DA-7970EE504D19}" srcOrd="0" destOrd="0" parTransId="{065D72BB-A78C-44AA-9598-FFA4BFD79B88}" sibTransId="{42FE1638-1899-45B0-BE94-54D9E5559A6D}"/>
    <dgm:cxn modelId="{285EA5B8-6154-46A2-8784-A272CB1668ED}" type="presOf" srcId="{111534A0-A216-4AFF-A152-A1D4B7FFFBFA}" destId="{641D775D-679E-43F2-9031-DC981027DF2F}" srcOrd="0" destOrd="0" presId="urn:microsoft.com/office/officeart/2005/8/layout/vList2"/>
    <dgm:cxn modelId="{7B60A3CD-0707-4A8B-8C47-45C6FAB3847F}" type="presOf" srcId="{169EBCAF-47D3-46F1-94DA-7970EE504D19}" destId="{ECF5DE69-BC60-4692-9B01-875A0FF3F101}" srcOrd="0" destOrd="0" presId="urn:microsoft.com/office/officeart/2005/8/layout/vList2"/>
    <dgm:cxn modelId="{C87E93D7-F01A-4DB4-B162-DEC41AD0E244}" type="presOf" srcId="{DC99CB20-749C-4CD2-B44E-978B702FEDAC}" destId="{8D18C0F2-45AB-4A47-AB31-9CB81B033423}" srcOrd="0" destOrd="0" presId="urn:microsoft.com/office/officeart/2005/8/layout/vList2"/>
    <dgm:cxn modelId="{843EBDDD-504E-4D3E-8AE0-1A51C5F23884}" srcId="{BA3976AB-DEA9-45EE-9857-11F69A18E493}" destId="{111534A0-A216-4AFF-A152-A1D4B7FFFBFA}" srcOrd="2" destOrd="0" parTransId="{250C2F30-6235-44CC-9289-AB640977AE59}" sibTransId="{82A548DE-57B0-4B26-AA7C-9F54C9BC0303}"/>
    <dgm:cxn modelId="{79B99A26-0E5F-4925-A776-45C106935545}" type="presParOf" srcId="{FE23AB6D-DA80-43BD-94E0-A8D5A986B077}" destId="{ECF5DE69-BC60-4692-9B01-875A0FF3F101}" srcOrd="0" destOrd="0" presId="urn:microsoft.com/office/officeart/2005/8/layout/vList2"/>
    <dgm:cxn modelId="{F518E70B-0DF6-407E-8014-04430B5DEBE3}" type="presParOf" srcId="{FE23AB6D-DA80-43BD-94E0-A8D5A986B077}" destId="{013E8FF3-B9D6-4A10-AA7D-A35B434E5463}" srcOrd="1" destOrd="0" presId="urn:microsoft.com/office/officeart/2005/8/layout/vList2"/>
    <dgm:cxn modelId="{209AE298-559E-4E1F-8C02-7955EF590A68}" type="presParOf" srcId="{FE23AB6D-DA80-43BD-94E0-A8D5A986B077}" destId="{8D18C0F2-45AB-4A47-AB31-9CB81B033423}" srcOrd="2" destOrd="0" presId="urn:microsoft.com/office/officeart/2005/8/layout/vList2"/>
    <dgm:cxn modelId="{00A632BB-A8C7-45E8-84C1-D8D3AE600F75}" type="presParOf" srcId="{FE23AB6D-DA80-43BD-94E0-A8D5A986B077}" destId="{AE0CD3F6-B33C-4717-AD45-6A640DEF51E7}" srcOrd="3" destOrd="0" presId="urn:microsoft.com/office/officeart/2005/8/layout/vList2"/>
    <dgm:cxn modelId="{41D29BC0-BF0C-477D-8D97-8A69974A5916}" type="presParOf" srcId="{FE23AB6D-DA80-43BD-94E0-A8D5A986B077}" destId="{641D775D-679E-43F2-9031-DC981027DF2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A3976AB-DEA9-45EE-9857-11F69A18E493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5750AB9-4495-4994-9034-A5EE5CC77248}">
      <dgm:prSet phldr="0" custT="1"/>
      <dgm:spPr>
        <a:solidFill>
          <a:schemeClr val="accent2"/>
        </a:solidFill>
      </dgm:spPr>
      <dgm:t>
        <a:bodyPr/>
        <a:lstStyle/>
        <a:p>
          <a:pPr algn="r"/>
          <a:r>
            <a:rPr lang="en-US" sz="2800" b="1" dirty="0">
              <a:latin typeface="+mn-lt"/>
            </a:rPr>
            <a:t>More MARTA Atlanta Program &amp; FY24 Budget</a:t>
          </a:r>
          <a:endParaRPr lang="en-US" sz="2800" dirty="0"/>
        </a:p>
      </dgm:t>
    </dgm:pt>
    <dgm:pt modelId="{702AF986-482A-4E46-9D2E-4AD7B5032DBC}" type="parTrans" cxnId="{096D73CD-EA32-494A-A273-57B0A4784472}">
      <dgm:prSet/>
      <dgm:spPr/>
      <dgm:t>
        <a:bodyPr/>
        <a:lstStyle/>
        <a:p>
          <a:endParaRPr lang="en-US"/>
        </a:p>
      </dgm:t>
    </dgm:pt>
    <dgm:pt modelId="{C16B2CE2-8551-4243-B62A-7938DB541753}" type="sibTrans" cxnId="{096D73CD-EA32-494A-A273-57B0A4784472}">
      <dgm:prSet/>
      <dgm:spPr/>
      <dgm:t>
        <a:bodyPr/>
        <a:lstStyle/>
        <a:p>
          <a:endParaRPr lang="en-US"/>
        </a:p>
      </dgm:t>
    </dgm:pt>
    <dgm:pt modelId="{FE23AB6D-DA80-43BD-94E0-A8D5A986B077}" type="pres">
      <dgm:prSet presAssocID="{BA3976AB-DEA9-45EE-9857-11F69A18E493}" presName="linear" presStyleCnt="0">
        <dgm:presLayoutVars>
          <dgm:animLvl val="lvl"/>
          <dgm:resizeHandles val="exact"/>
        </dgm:presLayoutVars>
      </dgm:prSet>
      <dgm:spPr/>
    </dgm:pt>
    <dgm:pt modelId="{C4EB8F9D-B219-4157-85FF-E7C837EF88ED}" type="pres">
      <dgm:prSet presAssocID="{05750AB9-4495-4994-9034-A5EE5CC77248}" presName="parentText" presStyleLbl="node1" presStyleIdx="0" presStyleCnt="1" custScaleY="85756">
        <dgm:presLayoutVars>
          <dgm:chMax val="0"/>
          <dgm:bulletEnabled val="1"/>
        </dgm:presLayoutVars>
      </dgm:prSet>
      <dgm:spPr/>
    </dgm:pt>
  </dgm:ptLst>
  <dgm:cxnLst>
    <dgm:cxn modelId="{96FC9626-32D3-4F2E-B5BF-ADF097130417}" type="presOf" srcId="{BA3976AB-DEA9-45EE-9857-11F69A18E493}" destId="{FE23AB6D-DA80-43BD-94E0-A8D5A986B077}" srcOrd="0" destOrd="0" presId="urn:microsoft.com/office/officeart/2005/8/layout/vList2"/>
    <dgm:cxn modelId="{83F2954D-FBB7-4DD7-9D00-4D59EE5DB206}" type="presOf" srcId="{05750AB9-4495-4994-9034-A5EE5CC77248}" destId="{C4EB8F9D-B219-4157-85FF-E7C837EF88ED}" srcOrd="0" destOrd="0" presId="urn:microsoft.com/office/officeart/2005/8/layout/vList2"/>
    <dgm:cxn modelId="{096D73CD-EA32-494A-A273-57B0A4784472}" srcId="{BA3976AB-DEA9-45EE-9857-11F69A18E493}" destId="{05750AB9-4495-4994-9034-A5EE5CC77248}" srcOrd="0" destOrd="0" parTransId="{702AF986-482A-4E46-9D2E-4AD7B5032DBC}" sibTransId="{C16B2CE2-8551-4243-B62A-7938DB541753}"/>
    <dgm:cxn modelId="{1156D26F-F306-48CA-907F-0B4ED918C6E8}" type="presParOf" srcId="{FE23AB6D-DA80-43BD-94E0-A8D5A986B077}" destId="{C4EB8F9D-B219-4157-85FF-E7C837EF88E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A3976AB-DEA9-45EE-9857-11F69A18E493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C493954-FE54-44A6-9D27-AD02929FA920}">
      <dgm:prSet custT="1"/>
      <dgm:spPr>
        <a:solidFill>
          <a:srgbClr val="F79109"/>
        </a:solidFill>
      </dgm:spPr>
      <dgm:t>
        <a:bodyPr/>
        <a:lstStyle/>
        <a:p>
          <a:pPr algn="r"/>
          <a:r>
            <a:rPr lang="en-US" sz="4000" b="1"/>
            <a:t>Project Updates</a:t>
          </a:r>
        </a:p>
      </dgm:t>
    </dgm:pt>
    <dgm:pt modelId="{5F20665A-4047-4E0F-AFD3-BC6DAD352706}" type="parTrans" cxnId="{E067177D-9748-4071-8B34-65A7554D0416}">
      <dgm:prSet/>
      <dgm:spPr/>
      <dgm:t>
        <a:bodyPr/>
        <a:lstStyle/>
        <a:p>
          <a:endParaRPr lang="en-US"/>
        </a:p>
      </dgm:t>
    </dgm:pt>
    <dgm:pt modelId="{6C06DCA7-49C5-4D98-B89B-63B011D2A948}" type="sibTrans" cxnId="{E067177D-9748-4071-8B34-65A7554D0416}">
      <dgm:prSet/>
      <dgm:spPr/>
      <dgm:t>
        <a:bodyPr/>
        <a:lstStyle/>
        <a:p>
          <a:endParaRPr lang="en-US"/>
        </a:p>
      </dgm:t>
    </dgm:pt>
    <dgm:pt modelId="{FE23AB6D-DA80-43BD-94E0-A8D5A986B077}" type="pres">
      <dgm:prSet presAssocID="{BA3976AB-DEA9-45EE-9857-11F69A18E493}" presName="linear" presStyleCnt="0">
        <dgm:presLayoutVars>
          <dgm:animLvl val="lvl"/>
          <dgm:resizeHandles val="exact"/>
        </dgm:presLayoutVars>
      </dgm:prSet>
      <dgm:spPr/>
    </dgm:pt>
    <dgm:pt modelId="{66AB248A-ACFB-4F6B-87D7-37E738F5D10C}" type="pres">
      <dgm:prSet presAssocID="{2C493954-FE54-44A6-9D27-AD02929FA920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96FC9626-32D3-4F2E-B5BF-ADF097130417}" type="presOf" srcId="{BA3976AB-DEA9-45EE-9857-11F69A18E493}" destId="{FE23AB6D-DA80-43BD-94E0-A8D5A986B077}" srcOrd="0" destOrd="0" presId="urn:microsoft.com/office/officeart/2005/8/layout/vList2"/>
    <dgm:cxn modelId="{E067177D-9748-4071-8B34-65A7554D0416}" srcId="{BA3976AB-DEA9-45EE-9857-11F69A18E493}" destId="{2C493954-FE54-44A6-9D27-AD02929FA920}" srcOrd="0" destOrd="0" parTransId="{5F20665A-4047-4E0F-AFD3-BC6DAD352706}" sibTransId="{6C06DCA7-49C5-4D98-B89B-63B011D2A948}"/>
    <dgm:cxn modelId="{C0143AA1-ED16-4537-92DE-7D8FD1CCAFF5}" type="presOf" srcId="{2C493954-FE54-44A6-9D27-AD02929FA920}" destId="{66AB248A-ACFB-4F6B-87D7-37E738F5D10C}" srcOrd="0" destOrd="0" presId="urn:microsoft.com/office/officeart/2005/8/layout/vList2"/>
    <dgm:cxn modelId="{DA97FC2F-D07D-4372-ACDD-919FCEC0B7A5}" type="presParOf" srcId="{FE23AB6D-DA80-43BD-94E0-A8D5A986B077}" destId="{66AB248A-ACFB-4F6B-87D7-37E738F5D10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A3976AB-DEA9-45EE-9857-11F69A18E493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C493954-FE54-44A6-9D27-AD02929FA920}">
      <dgm:prSet custT="1"/>
      <dgm:spPr>
        <a:solidFill>
          <a:schemeClr val="accent3"/>
        </a:solidFill>
      </dgm:spPr>
      <dgm:t>
        <a:bodyPr/>
        <a:lstStyle/>
        <a:p>
          <a:pPr algn="r" rtl="0"/>
          <a:r>
            <a:rPr lang="en-US" sz="4000">
              <a:latin typeface="+mn-lt"/>
            </a:rPr>
            <a:t> Additional Good News</a:t>
          </a:r>
        </a:p>
      </dgm:t>
    </dgm:pt>
    <dgm:pt modelId="{5F20665A-4047-4E0F-AFD3-BC6DAD352706}" type="parTrans" cxnId="{E067177D-9748-4071-8B34-65A7554D0416}">
      <dgm:prSet/>
      <dgm:spPr/>
      <dgm:t>
        <a:bodyPr/>
        <a:lstStyle/>
        <a:p>
          <a:endParaRPr lang="en-US"/>
        </a:p>
      </dgm:t>
    </dgm:pt>
    <dgm:pt modelId="{6C06DCA7-49C5-4D98-B89B-63B011D2A948}" type="sibTrans" cxnId="{E067177D-9748-4071-8B34-65A7554D0416}">
      <dgm:prSet/>
      <dgm:spPr/>
      <dgm:t>
        <a:bodyPr/>
        <a:lstStyle/>
        <a:p>
          <a:endParaRPr lang="en-US"/>
        </a:p>
      </dgm:t>
    </dgm:pt>
    <dgm:pt modelId="{FE23AB6D-DA80-43BD-94E0-A8D5A986B077}" type="pres">
      <dgm:prSet presAssocID="{BA3976AB-DEA9-45EE-9857-11F69A18E493}" presName="linear" presStyleCnt="0">
        <dgm:presLayoutVars>
          <dgm:animLvl val="lvl"/>
          <dgm:resizeHandles val="exact"/>
        </dgm:presLayoutVars>
      </dgm:prSet>
      <dgm:spPr/>
    </dgm:pt>
    <dgm:pt modelId="{66AB248A-ACFB-4F6B-87D7-37E738F5D10C}" type="pres">
      <dgm:prSet presAssocID="{2C493954-FE54-44A6-9D27-AD02929FA920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96FC9626-32D3-4F2E-B5BF-ADF097130417}" type="presOf" srcId="{BA3976AB-DEA9-45EE-9857-11F69A18E493}" destId="{FE23AB6D-DA80-43BD-94E0-A8D5A986B077}" srcOrd="0" destOrd="0" presId="urn:microsoft.com/office/officeart/2005/8/layout/vList2"/>
    <dgm:cxn modelId="{E067177D-9748-4071-8B34-65A7554D0416}" srcId="{BA3976AB-DEA9-45EE-9857-11F69A18E493}" destId="{2C493954-FE54-44A6-9D27-AD02929FA920}" srcOrd="0" destOrd="0" parTransId="{5F20665A-4047-4E0F-AFD3-BC6DAD352706}" sibTransId="{6C06DCA7-49C5-4D98-B89B-63B011D2A948}"/>
    <dgm:cxn modelId="{C0143AA1-ED16-4537-92DE-7D8FD1CCAFF5}" type="presOf" srcId="{2C493954-FE54-44A6-9D27-AD02929FA920}" destId="{66AB248A-ACFB-4F6B-87D7-37E738F5D10C}" srcOrd="0" destOrd="0" presId="urn:microsoft.com/office/officeart/2005/8/layout/vList2"/>
    <dgm:cxn modelId="{DA97FC2F-D07D-4372-ACDD-919FCEC0B7A5}" type="presParOf" srcId="{FE23AB6D-DA80-43BD-94E0-A8D5A986B077}" destId="{66AB248A-ACFB-4F6B-87D7-37E738F5D10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F5DE69-BC60-4692-9B01-875A0FF3F101}">
      <dsp:nvSpPr>
        <dsp:cNvPr id="0" name=""/>
        <dsp:cNvSpPr/>
      </dsp:nvSpPr>
      <dsp:spPr>
        <a:xfrm>
          <a:off x="0" y="511793"/>
          <a:ext cx="6711232" cy="1368900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>
              <a:latin typeface="+mn-lt"/>
            </a:rPr>
            <a:t>More MARTA Atlanta Program and FY24 Budget</a:t>
          </a:r>
        </a:p>
      </dsp:txBody>
      <dsp:txXfrm>
        <a:off x="66824" y="578617"/>
        <a:ext cx="6577584" cy="1235252"/>
      </dsp:txXfrm>
    </dsp:sp>
    <dsp:sp modelId="{8D18C0F2-45AB-4A47-AB31-9CB81B033423}">
      <dsp:nvSpPr>
        <dsp:cNvPr id="0" name=""/>
        <dsp:cNvSpPr/>
      </dsp:nvSpPr>
      <dsp:spPr>
        <a:xfrm>
          <a:off x="0" y="2067894"/>
          <a:ext cx="6711232" cy="1368900"/>
        </a:xfrm>
        <a:prstGeom prst="roundRect">
          <a:avLst/>
        </a:prstGeom>
        <a:solidFill>
          <a:schemeClr val="accent2">
            <a:hueOff val="437649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>
              <a:latin typeface="+mn-lt"/>
            </a:rPr>
            <a:t>Project Updates</a:t>
          </a:r>
        </a:p>
      </dsp:txBody>
      <dsp:txXfrm>
        <a:off x="66824" y="2134718"/>
        <a:ext cx="6577584" cy="1235252"/>
      </dsp:txXfrm>
    </dsp:sp>
    <dsp:sp modelId="{641D775D-679E-43F2-9031-DC981027DF2F}">
      <dsp:nvSpPr>
        <dsp:cNvPr id="0" name=""/>
        <dsp:cNvSpPr/>
      </dsp:nvSpPr>
      <dsp:spPr>
        <a:xfrm>
          <a:off x="0" y="3623994"/>
          <a:ext cx="6711232" cy="1368900"/>
        </a:xfrm>
        <a:prstGeom prst="roundRect">
          <a:avLst/>
        </a:prstGeom>
        <a:solidFill>
          <a:schemeClr val="accent2">
            <a:hueOff val="875297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>
              <a:latin typeface="+mn-lt"/>
            </a:rPr>
            <a:t> Additional Good News</a:t>
          </a:r>
        </a:p>
      </dsp:txBody>
      <dsp:txXfrm>
        <a:off x="66824" y="3690818"/>
        <a:ext cx="6577584" cy="12352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EB8F9D-B219-4157-85FF-E7C837EF88ED}">
      <dsp:nvSpPr>
        <dsp:cNvPr id="0" name=""/>
        <dsp:cNvSpPr/>
      </dsp:nvSpPr>
      <dsp:spPr>
        <a:xfrm>
          <a:off x="0" y="2230604"/>
          <a:ext cx="8614570" cy="1043479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+mn-lt"/>
            </a:rPr>
            <a:t>More MARTA Atlanta Program &amp; FY24 Budget</a:t>
          </a:r>
          <a:endParaRPr lang="en-US" sz="2800" kern="1200" dirty="0"/>
        </a:p>
      </dsp:txBody>
      <dsp:txXfrm>
        <a:off x="50938" y="2281542"/>
        <a:ext cx="8512694" cy="9416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AB248A-ACFB-4F6B-87D7-37E738F5D10C}">
      <dsp:nvSpPr>
        <dsp:cNvPr id="0" name=""/>
        <dsp:cNvSpPr/>
      </dsp:nvSpPr>
      <dsp:spPr>
        <a:xfrm>
          <a:off x="0" y="2143943"/>
          <a:ext cx="8614570" cy="1216800"/>
        </a:xfrm>
        <a:prstGeom prst="roundRect">
          <a:avLst/>
        </a:prstGeom>
        <a:solidFill>
          <a:srgbClr val="F7910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/>
            <a:t>Project Updates</a:t>
          </a:r>
        </a:p>
      </dsp:txBody>
      <dsp:txXfrm>
        <a:off x="59399" y="2203342"/>
        <a:ext cx="8495772" cy="10980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AB248A-ACFB-4F6B-87D7-37E738F5D10C}">
      <dsp:nvSpPr>
        <dsp:cNvPr id="0" name=""/>
        <dsp:cNvSpPr/>
      </dsp:nvSpPr>
      <dsp:spPr>
        <a:xfrm>
          <a:off x="0" y="2143943"/>
          <a:ext cx="8614570" cy="1216800"/>
        </a:xfrm>
        <a:prstGeom prst="round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>
              <a:latin typeface="+mn-lt"/>
            </a:rPr>
            <a:t> Additional Good News</a:t>
          </a:r>
        </a:p>
      </dsp:txBody>
      <dsp:txXfrm>
        <a:off x="59399" y="2203342"/>
        <a:ext cx="8495772" cy="10980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l">
              <a:defRPr sz="1300"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r">
              <a:defRPr sz="1300">
                <a:latin typeface="Century Gothic" panose="020B0502020202020204" pitchFamily="34" charset="0"/>
              </a:defRPr>
            </a:lvl1pPr>
          </a:lstStyle>
          <a:p>
            <a:fld id="{1D2036A0-90C9-3347-A44A-3484284CC407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747" tIns="47873" rIns="95747" bIns="4787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80"/>
            <a:ext cx="5852160" cy="3780473"/>
          </a:xfrm>
          <a:prstGeom prst="rect">
            <a:avLst/>
          </a:prstGeom>
        </p:spPr>
        <p:txBody>
          <a:bodyPr vert="horz" lIns="95747" tIns="47873" rIns="95747" bIns="4787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6"/>
            <a:ext cx="3169920" cy="481726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l">
              <a:defRPr sz="1300"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6"/>
            <a:ext cx="3169920" cy="481726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r">
              <a:defRPr sz="1300">
                <a:latin typeface="Century Gothic" panose="020B0502020202020204" pitchFamily="34" charset="0"/>
              </a:defRPr>
            </a:lvl1pPr>
          </a:lstStyle>
          <a:p>
            <a:fld id="{55616330-9B5B-0840-AF03-1EF96EE1A8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501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16330-9B5B-0840-AF03-1EF96EE1A8A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5680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9525" indent="-179525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16330-9B5B-0840-AF03-1EF96EE1A8A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1734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16330-9B5B-0840-AF03-1EF96EE1A8A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2821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16330-9B5B-0840-AF03-1EF96EE1A8A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4577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9525" indent="-179525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16330-9B5B-0840-AF03-1EF96EE1A8A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6068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16330-9B5B-0840-AF03-1EF96EE1A8A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2294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16330-9B5B-0840-AF03-1EF96EE1A8A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5046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16330-9B5B-0840-AF03-1EF96EE1A8A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414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16330-9B5B-0840-AF03-1EF96EE1A8A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8357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16330-9B5B-0840-AF03-1EF96EE1A8A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1736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16330-9B5B-0840-AF03-1EF96EE1A8A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083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16330-9B5B-0840-AF03-1EF96EE1A8A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817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16330-9B5B-0840-AF03-1EF96EE1A8A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0940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16330-9B5B-0840-AF03-1EF96EE1A8AA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8523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16330-9B5B-0840-AF03-1EF96EE1A8AA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5559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16330-9B5B-0840-AF03-1EF96EE1A8AA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405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16330-9B5B-0840-AF03-1EF96EE1A8A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495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16330-9B5B-0840-AF03-1EF96EE1A8A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435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16330-9B5B-0840-AF03-1EF96EE1A8A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584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16330-9B5B-0840-AF03-1EF96EE1A8A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5298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16330-9B5B-0840-AF03-1EF96EE1A8A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2170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16330-9B5B-0840-AF03-1EF96EE1A8A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2119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9525" indent="-179525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16330-9B5B-0840-AF03-1EF96EE1A8A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920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B25B4-051B-0240-8A45-831B8C0CD5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9816" y="914399"/>
            <a:ext cx="9029938" cy="612499"/>
          </a:xfrm>
        </p:spPr>
        <p:txBody>
          <a:bodyPr anchor="ctr"/>
          <a:lstStyle/>
          <a:p>
            <a:r>
              <a:rPr lang="en-US"/>
              <a:t>Click To Edit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93E551-A32D-3F48-9EDE-588002D4A90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965194" y="1664678"/>
            <a:ext cx="4374560" cy="4349260"/>
          </a:xfrm>
        </p:spPr>
        <p:txBody>
          <a:bodyPr/>
          <a:lstStyle/>
          <a:p>
            <a:pPr lvl="0"/>
            <a:r>
              <a:rPr lang="en-US"/>
              <a:t>Click to edit text or add chart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EA2EA51-6FE7-3B4F-89DC-BC25FA21E2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09816" y="1665417"/>
            <a:ext cx="4374560" cy="4348033"/>
          </a:xfrm>
        </p:spPr>
        <p:txBody>
          <a:bodyPr/>
          <a:lstStyle/>
          <a:p>
            <a:pPr lvl="0"/>
            <a:r>
              <a:rPr lang="en-US"/>
              <a:t>Click to edit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74A525-FBCD-CE44-9ADC-BE1EA996D34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29BC98-3895-AB4D-AE0F-BF533574A4A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79F60D-F9D9-CF40-AD6C-D0C5ADB43AA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B474D2A7-32E0-B840-9DF4-58881E53B73E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353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0B83C-C0AC-448C-A508-18C116D5744A}" type="datetime1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4259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B25B4-051B-0240-8A45-831B8C0CD5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9816" y="914399"/>
            <a:ext cx="9029938" cy="612499"/>
          </a:xfrm>
        </p:spPr>
        <p:txBody>
          <a:bodyPr anchor="ctr"/>
          <a:lstStyle/>
          <a:p>
            <a:r>
              <a:rPr lang="en-US"/>
              <a:t>Click To Edit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93E551-A32D-3F48-9EDE-588002D4A90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965194" y="1664678"/>
            <a:ext cx="4374560" cy="4349260"/>
          </a:xfrm>
        </p:spPr>
        <p:txBody>
          <a:bodyPr/>
          <a:lstStyle/>
          <a:p>
            <a:pPr lvl="0"/>
            <a:r>
              <a:rPr lang="en-US"/>
              <a:t>Click to edit text or add chart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EA2EA51-6FE7-3B4F-89DC-BC25FA21E2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09816" y="1665417"/>
            <a:ext cx="4374560" cy="4348033"/>
          </a:xfrm>
        </p:spPr>
        <p:txBody>
          <a:bodyPr/>
          <a:lstStyle/>
          <a:p>
            <a:pPr lvl="0"/>
            <a:r>
              <a:rPr lang="en-US"/>
              <a:t>Click to edit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33A2CC-48BC-3E49-82C9-BE6E5A361FC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A58391-0E26-6F40-8D1A-9475607A3B1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57CAA4-F8FB-9042-ABF2-C7200DCC4EA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B474D2A7-32E0-B840-9DF4-58881E53B73E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921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B25B4-051B-0240-8A45-831B8C0CD5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9816" y="914399"/>
            <a:ext cx="5712307" cy="612500"/>
          </a:xfrm>
        </p:spPr>
        <p:txBody>
          <a:bodyPr anchor="ctr"/>
          <a:lstStyle/>
          <a:p>
            <a:r>
              <a:rPr lang="en-US"/>
              <a:t>Click To Edit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11CC994-16AE-DC40-B79B-D16618CCCD6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405816" y="914400"/>
            <a:ext cx="4786184" cy="5943600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picture</a:t>
            </a:r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0D7DA0F-2132-754D-B753-B47C2A7FF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09817" y="1664678"/>
            <a:ext cx="5712306" cy="4142998"/>
          </a:xfrm>
        </p:spPr>
        <p:txBody>
          <a:bodyPr/>
          <a:lstStyle/>
          <a:p>
            <a:pPr lvl="0"/>
            <a:r>
              <a:rPr lang="en-US"/>
              <a:t>Click to edit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EBBA66-3CFD-6F4D-93CD-A304F04AF7D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FA479-6C69-914F-B328-DFA290BECEE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93FE46-1DDB-AD4C-BDC3-FAEC034BD44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ctr"/>
            <a:fld id="{B474D2A7-32E0-B840-9DF4-58881E53B73E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9709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60DFCF00-617E-2C48-9DF7-030BC59AE6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en-US"/>
              <a:t>Click To Edit Title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615CB9B7-3ABB-A542-B3A5-B4212D07BC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09812" y="1687788"/>
            <a:ext cx="9029938" cy="845862"/>
          </a:xfrm>
        </p:spPr>
        <p:txBody>
          <a:bodyPr/>
          <a:lstStyle/>
          <a:p>
            <a:pPr lvl="0"/>
            <a:r>
              <a:rPr lang="en-US"/>
              <a:t>Click to edit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C1F788-A7C8-8048-AF30-5A09C6F0B03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309808" y="2703443"/>
            <a:ext cx="9029938" cy="3270320"/>
          </a:xfrm>
        </p:spPr>
        <p:txBody>
          <a:bodyPr/>
          <a:lstStyle/>
          <a:p>
            <a:pPr lvl="0"/>
            <a:r>
              <a:rPr lang="en-US"/>
              <a:t>Click to edit content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70F0942-309D-CE43-9855-6A0F3C134887}"/>
              </a:ext>
            </a:extLst>
          </p:cNvPr>
          <p:cNvCxnSpPr>
            <a:cxnSpLocks/>
          </p:cNvCxnSpPr>
          <p:nvPr userDrawn="1"/>
        </p:nvCxnSpPr>
        <p:spPr>
          <a:xfrm flipH="1">
            <a:off x="-49425" y="1087394"/>
            <a:ext cx="1285104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0289F4-BB57-D842-B897-B7B09F8C280A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424257-CE29-7E41-9C64-72B17CE43E8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A09E0D-92BA-654D-A01E-71ED741EDDC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ctr"/>
            <a:fld id="{B474D2A7-32E0-B840-9DF4-58881E53B73E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2514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60DFCF00-617E-2C48-9DF7-030BC59AE6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en-US"/>
              <a:t>Click To Edit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C1F788-A7C8-8048-AF30-5A09C6F0B03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309810" y="1657772"/>
            <a:ext cx="5745897" cy="4315992"/>
          </a:xfrm>
        </p:spPr>
        <p:txBody>
          <a:bodyPr/>
          <a:lstStyle/>
          <a:p>
            <a:pPr lvl="0"/>
            <a:r>
              <a:rPr lang="en-US"/>
              <a:t>Click to edit content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084DF3-472B-2D44-84A7-F5E8FE99F4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98441" y="1670185"/>
            <a:ext cx="2926105" cy="1758815"/>
          </a:xfrm>
          <a:noFill/>
          <a:ln>
            <a:noFill/>
          </a:ln>
        </p:spPr>
        <p:txBody>
          <a:bodyPr>
            <a:spAutoFit/>
          </a:bodyPr>
          <a:lstStyle>
            <a:lvl1pPr>
              <a:defRPr sz="2000" b="0">
                <a:ln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This is a callout sample. Click here to edit text. To add a callout to another page, copy/paste this text box.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C5CD4A6-D4D5-214C-B793-B71646A3D8FB}"/>
              </a:ext>
            </a:extLst>
          </p:cNvPr>
          <p:cNvCxnSpPr>
            <a:cxnSpLocks/>
          </p:cNvCxnSpPr>
          <p:nvPr userDrawn="1"/>
        </p:nvCxnSpPr>
        <p:spPr>
          <a:xfrm flipH="1">
            <a:off x="-49425" y="1087394"/>
            <a:ext cx="1285104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D0DDEEDF-358E-0044-96DD-A517709A55B5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9FD39DB-3361-894B-9399-83E6883DFF0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9B7836D-72F7-974E-B7E4-45F6D988DB5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algn="ctr"/>
            <a:fld id="{B474D2A7-32E0-B840-9DF4-58881E53B73E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814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92FD1-88B5-DC4E-B21E-3E63613454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3F13EC-3FFC-5445-AAD6-8E7703788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87B64F-1A6F-714B-B2A5-BB1BD0259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B474D2A7-32E0-B840-9DF4-58881E53B73E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F87E805-1743-504D-9BC4-83700CAD0F7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038831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D62B33-36BC-CC40-9DD1-5B1E243D7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AADE2A-5719-E74D-BFF6-F22485237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B474D2A7-32E0-B840-9DF4-58881E53B73E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3A2DFD-B5B2-554B-AFB6-2A0C8770A6C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228168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B25B4-051B-0240-8A45-831B8C0CD5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9816" y="914399"/>
            <a:ext cx="9029938" cy="612499"/>
          </a:xfrm>
        </p:spPr>
        <p:txBody>
          <a:bodyPr anchor="ctr"/>
          <a:lstStyle/>
          <a:p>
            <a:r>
              <a:rPr lang="en-US"/>
              <a:t>Click To Edit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93E551-A32D-3F48-9EDE-588002D4A90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965194" y="1664678"/>
            <a:ext cx="4374560" cy="4349260"/>
          </a:xfrm>
        </p:spPr>
        <p:txBody>
          <a:bodyPr/>
          <a:lstStyle/>
          <a:p>
            <a:pPr lvl="0"/>
            <a:r>
              <a:rPr lang="en-US"/>
              <a:t>Click to edit text or add chart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EA2EA51-6FE7-3B4F-89DC-BC25FA21E2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09816" y="1665417"/>
            <a:ext cx="4374560" cy="4348033"/>
          </a:xfrm>
        </p:spPr>
        <p:txBody>
          <a:bodyPr/>
          <a:lstStyle/>
          <a:p>
            <a:pPr lvl="0"/>
            <a:r>
              <a:rPr lang="en-US"/>
              <a:t>Click to edit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44A0FF-6EE8-F54B-A5CF-A5E6BCF600A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3DB04B-6F69-E14B-9E3B-8AAEDC71FDB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B474D2A7-32E0-B840-9DF4-58881E53B73E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FB24E3-27FD-4A40-80C1-382134D6023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2019178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B25B4-051B-0240-8A45-831B8C0CD5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9816" y="914399"/>
            <a:ext cx="5712307" cy="612500"/>
          </a:xfrm>
        </p:spPr>
        <p:txBody>
          <a:bodyPr anchor="ctr"/>
          <a:lstStyle/>
          <a:p>
            <a:r>
              <a:rPr lang="en-US"/>
              <a:t>Click To Edit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11CC994-16AE-DC40-B79B-D16618CCCD6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405816" y="914400"/>
            <a:ext cx="4786184" cy="5943600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picture</a:t>
            </a:r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0D7DA0F-2132-754D-B753-B47C2A7FF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09817" y="1664678"/>
            <a:ext cx="5712306" cy="4142998"/>
          </a:xfrm>
        </p:spPr>
        <p:txBody>
          <a:bodyPr/>
          <a:lstStyle/>
          <a:p>
            <a:pPr lvl="0"/>
            <a:r>
              <a:rPr lang="en-US"/>
              <a:t>Click to edit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9A9DDD-3EB2-584B-A4DA-77656A0F872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AE0541-8F01-6345-9FB8-EC676E3D143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ctr"/>
            <a:fld id="{B474D2A7-32E0-B840-9DF4-58881E53B73E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2EB0C65-6945-4649-B242-8DA2875AE86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1241232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60DFCF00-617E-2C48-9DF7-030BC59AE6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en-US"/>
              <a:t>Click To Edit Title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615CB9B7-3ABB-A542-B3A5-B4212D07BC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09812" y="1687788"/>
            <a:ext cx="9029938" cy="845862"/>
          </a:xfrm>
        </p:spPr>
        <p:txBody>
          <a:bodyPr/>
          <a:lstStyle/>
          <a:p>
            <a:pPr lvl="0"/>
            <a:r>
              <a:rPr lang="en-US"/>
              <a:t>Click to edit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C1F788-A7C8-8048-AF30-5A09C6F0B03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309808" y="2703443"/>
            <a:ext cx="9029938" cy="3270320"/>
          </a:xfrm>
        </p:spPr>
        <p:txBody>
          <a:bodyPr/>
          <a:lstStyle/>
          <a:p>
            <a:pPr lvl="0"/>
            <a:r>
              <a:rPr lang="en-US"/>
              <a:t>Click to edit content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70F0942-309D-CE43-9855-6A0F3C134887}"/>
              </a:ext>
            </a:extLst>
          </p:cNvPr>
          <p:cNvCxnSpPr>
            <a:cxnSpLocks/>
          </p:cNvCxnSpPr>
          <p:nvPr userDrawn="1"/>
        </p:nvCxnSpPr>
        <p:spPr>
          <a:xfrm flipH="1">
            <a:off x="-49425" y="1087394"/>
            <a:ext cx="1285104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D2DE5A-F5C2-6F41-B7D1-3E785EFE4E0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2781F2-5F75-9646-98CD-02EDF2D6B6A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ctr"/>
            <a:fld id="{B474D2A7-32E0-B840-9DF4-58881E53B73E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FE3FBC8-4C7B-F34C-8E45-90F49545CF2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520720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B25B4-051B-0240-8A45-831B8C0CD5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9816" y="914399"/>
            <a:ext cx="5712307" cy="612500"/>
          </a:xfrm>
        </p:spPr>
        <p:txBody>
          <a:bodyPr anchor="ctr"/>
          <a:lstStyle/>
          <a:p>
            <a:r>
              <a:rPr lang="en-US"/>
              <a:t>Click To Edit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11CC994-16AE-DC40-B79B-D16618CCCD6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405816" y="914400"/>
            <a:ext cx="4786184" cy="5943600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picture</a:t>
            </a:r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0D7DA0F-2132-754D-B753-B47C2A7FF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09817" y="1664678"/>
            <a:ext cx="5712306" cy="4142998"/>
          </a:xfrm>
        </p:spPr>
        <p:txBody>
          <a:bodyPr/>
          <a:lstStyle/>
          <a:p>
            <a:pPr lvl="0"/>
            <a:r>
              <a:rPr lang="en-US"/>
              <a:t>Click to edit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0473AB-2F4B-5F42-A820-787F382A90D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C1C165-396E-F241-B898-EE8A3CD3D18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829169-D258-554E-8ACF-055C7DAE724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ctr"/>
            <a:fld id="{B474D2A7-32E0-B840-9DF4-58881E53B73E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7646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60DFCF00-617E-2C48-9DF7-030BC59AE6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en-US"/>
              <a:t>Click To Edit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C1F788-A7C8-8048-AF30-5A09C6F0B03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309810" y="1657772"/>
            <a:ext cx="5745897" cy="4315992"/>
          </a:xfrm>
        </p:spPr>
        <p:txBody>
          <a:bodyPr/>
          <a:lstStyle/>
          <a:p>
            <a:pPr lvl="0"/>
            <a:r>
              <a:rPr lang="en-US"/>
              <a:t>Click to edit content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084DF3-472B-2D44-84A7-F5E8FE99F4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98441" y="1670185"/>
            <a:ext cx="2926105" cy="1758815"/>
          </a:xfrm>
          <a:noFill/>
          <a:ln>
            <a:noFill/>
          </a:ln>
        </p:spPr>
        <p:txBody>
          <a:bodyPr>
            <a:spAutoFit/>
          </a:bodyPr>
          <a:lstStyle>
            <a:lvl1pPr>
              <a:defRPr sz="2000" b="0">
                <a:ln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This is a callout sample. Click here to edit text. To add a callout to another page, copy/paste this text box.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C5CD4A6-D4D5-214C-B793-B71646A3D8FB}"/>
              </a:ext>
            </a:extLst>
          </p:cNvPr>
          <p:cNvCxnSpPr>
            <a:cxnSpLocks/>
          </p:cNvCxnSpPr>
          <p:nvPr userDrawn="1"/>
        </p:nvCxnSpPr>
        <p:spPr>
          <a:xfrm flipH="1">
            <a:off x="-49425" y="1087394"/>
            <a:ext cx="1285104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F6BB1CBE-87BB-3F4C-B8FA-81EE1BEAE738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2E9CEFFE-76FD-3F47-A53A-65E107D220E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7A66DC4-0B76-F44C-9824-28A94B13779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algn="ctr"/>
            <a:fld id="{B474D2A7-32E0-B840-9DF4-58881E53B73E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6069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92FD1-88B5-DC4E-B21E-3E63613454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EE58BF7-DC87-7545-BD7D-8E547B33D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B86471E-D780-034D-828D-6A292E1DA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BBCC806-893E-F548-A2AE-A8EB49BF5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B474D2A7-32E0-B840-9DF4-58881E53B73E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3423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F30F9F-DF99-1A41-B033-C776174CB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B3AE921-0D22-5A4C-9D40-1664F3541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77C907A-FB03-C14B-A79C-94E075DE0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B474D2A7-32E0-B840-9DF4-58881E53B73E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481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B25B4-051B-0240-8A45-831B8C0CD5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9816" y="914399"/>
            <a:ext cx="9029938" cy="612499"/>
          </a:xfrm>
        </p:spPr>
        <p:txBody>
          <a:bodyPr anchor="ctr"/>
          <a:lstStyle/>
          <a:p>
            <a:r>
              <a:rPr lang="en-US"/>
              <a:t>Click To Edit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93E551-A32D-3F48-9EDE-588002D4A90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965194" y="1664678"/>
            <a:ext cx="4374560" cy="4349260"/>
          </a:xfrm>
        </p:spPr>
        <p:txBody>
          <a:bodyPr/>
          <a:lstStyle/>
          <a:p>
            <a:pPr lvl="0"/>
            <a:r>
              <a:rPr lang="en-US"/>
              <a:t>Click to edit text or add chart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EA2EA51-6FE7-3B4F-89DC-BC25FA21E2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09816" y="1665417"/>
            <a:ext cx="4374560" cy="4348033"/>
          </a:xfrm>
        </p:spPr>
        <p:txBody>
          <a:bodyPr/>
          <a:lstStyle/>
          <a:p>
            <a:pPr lvl="0"/>
            <a:r>
              <a:rPr lang="en-US"/>
              <a:t>Click to edit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3DB04B-6F69-E14B-9E3B-8AAEDC71FDB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B474D2A7-32E0-B840-9DF4-58881E53B73E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FB24E3-27FD-4A40-80C1-382134D6023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7197789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B25B4-051B-0240-8A45-831B8C0CD5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9816" y="914399"/>
            <a:ext cx="5712307" cy="612500"/>
          </a:xfrm>
        </p:spPr>
        <p:txBody>
          <a:bodyPr anchor="ctr"/>
          <a:lstStyle/>
          <a:p>
            <a:r>
              <a:rPr lang="en-US"/>
              <a:t>Click To Edit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11CC994-16AE-DC40-B79B-D16618CCCD6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405816" y="914400"/>
            <a:ext cx="4786184" cy="5943600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picture</a:t>
            </a:r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0D7DA0F-2132-754D-B753-B47C2A7FF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09817" y="1664678"/>
            <a:ext cx="5712306" cy="4142998"/>
          </a:xfrm>
        </p:spPr>
        <p:txBody>
          <a:bodyPr/>
          <a:lstStyle/>
          <a:p>
            <a:pPr lvl="0"/>
            <a:r>
              <a:rPr lang="en-US"/>
              <a:t>Click to edit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AE0541-8F01-6345-9FB8-EC676E3D143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ctr"/>
            <a:fld id="{B474D2A7-32E0-B840-9DF4-58881E53B73E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2EB0C65-6945-4649-B242-8DA2875AE86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2889988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60DFCF00-617E-2C48-9DF7-030BC59AE6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en-US"/>
              <a:t>Click To Edit Title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615CB9B7-3ABB-A542-B3A5-B4212D07BC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09812" y="1687788"/>
            <a:ext cx="9029938" cy="845862"/>
          </a:xfrm>
        </p:spPr>
        <p:txBody>
          <a:bodyPr/>
          <a:lstStyle/>
          <a:p>
            <a:pPr lvl="0"/>
            <a:r>
              <a:rPr lang="en-US"/>
              <a:t>Click to edit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C1F788-A7C8-8048-AF30-5A09C6F0B03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309808" y="2703443"/>
            <a:ext cx="9029938" cy="3270320"/>
          </a:xfrm>
        </p:spPr>
        <p:txBody>
          <a:bodyPr/>
          <a:lstStyle/>
          <a:p>
            <a:pPr lvl="0"/>
            <a:r>
              <a:rPr lang="en-US"/>
              <a:t>Click to edit content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70F0942-309D-CE43-9855-6A0F3C134887}"/>
              </a:ext>
            </a:extLst>
          </p:cNvPr>
          <p:cNvCxnSpPr>
            <a:cxnSpLocks/>
          </p:cNvCxnSpPr>
          <p:nvPr userDrawn="1"/>
        </p:nvCxnSpPr>
        <p:spPr>
          <a:xfrm flipH="1">
            <a:off x="-49425" y="1087394"/>
            <a:ext cx="1285104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2781F2-5F75-9646-98CD-02EDF2D6B6A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ctr"/>
            <a:fld id="{B474D2A7-32E0-B840-9DF4-58881E53B73E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FE3FBC8-4C7B-F34C-8E45-90F49545CF2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41382163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60DFCF00-617E-2C48-9DF7-030BC59AE6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en-US"/>
              <a:t>Click To Edit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C1F788-A7C8-8048-AF30-5A09C6F0B03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309810" y="1657772"/>
            <a:ext cx="5745897" cy="4315992"/>
          </a:xfrm>
        </p:spPr>
        <p:txBody>
          <a:bodyPr/>
          <a:lstStyle/>
          <a:p>
            <a:pPr lvl="0"/>
            <a:r>
              <a:rPr lang="en-US"/>
              <a:t>Click to edit content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084DF3-472B-2D44-84A7-F5E8FE99F4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98441" y="1670185"/>
            <a:ext cx="2926105" cy="1758815"/>
          </a:xfrm>
          <a:noFill/>
          <a:ln>
            <a:noFill/>
          </a:ln>
        </p:spPr>
        <p:txBody>
          <a:bodyPr>
            <a:spAutoFit/>
          </a:bodyPr>
          <a:lstStyle>
            <a:lvl1pPr>
              <a:defRPr sz="2000" b="0">
                <a:ln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This is a callout sample. Click here to edit text. To add a callout to another page, copy/paste this text box.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C5CD4A6-D4D5-214C-B793-B71646A3D8FB}"/>
              </a:ext>
            </a:extLst>
          </p:cNvPr>
          <p:cNvCxnSpPr>
            <a:cxnSpLocks/>
          </p:cNvCxnSpPr>
          <p:nvPr userDrawn="1"/>
        </p:nvCxnSpPr>
        <p:spPr>
          <a:xfrm flipH="1">
            <a:off x="-49425" y="1087394"/>
            <a:ext cx="1285104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2E9CEFFE-76FD-3F47-A53A-65E107D220E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7A66DC4-0B76-F44C-9824-28A94B13779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algn="ctr"/>
            <a:fld id="{B474D2A7-32E0-B840-9DF4-58881E53B73E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4664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92FD1-88B5-DC4E-B21E-3E63613454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B86471E-D780-034D-828D-6A292E1DA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BBCC806-893E-F548-A2AE-A8EB49BF5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B474D2A7-32E0-B840-9DF4-58881E53B73E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0926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B3AE921-0D22-5A4C-9D40-1664F3541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77C907A-FB03-C14B-A79C-94E075DE0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B474D2A7-32E0-B840-9DF4-58881E53B73E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912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 Slide 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5206AF4-B3A6-3544-B8B4-D2533DA15B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" y="0"/>
            <a:ext cx="12179300" cy="44530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6F2C5DE-7756-4140-ADB3-D3C4284A5526}"/>
              </a:ext>
            </a:extLst>
          </p:cNvPr>
          <p:cNvSpPr txBox="1"/>
          <p:nvPr userDrawn="1"/>
        </p:nvSpPr>
        <p:spPr>
          <a:xfrm>
            <a:off x="574431" y="5303088"/>
            <a:ext cx="33130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tx1"/>
                </a:solidFill>
              </a:rPr>
              <a:t>Thank You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ADFB358-F9A1-B541-B11E-80037A3A96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819292" y="5092765"/>
            <a:ext cx="3940905" cy="112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550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60DFCF00-617E-2C48-9DF7-030BC59AE6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en-US"/>
              <a:t>Click To Edit Title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615CB9B7-3ABB-A542-B3A5-B4212D07BC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09812" y="1687788"/>
            <a:ext cx="9029938" cy="845862"/>
          </a:xfrm>
        </p:spPr>
        <p:txBody>
          <a:bodyPr/>
          <a:lstStyle/>
          <a:p>
            <a:pPr lvl="0"/>
            <a:r>
              <a:rPr lang="en-US"/>
              <a:t>Click to edit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C1F788-A7C8-8048-AF30-5A09C6F0B03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309808" y="2703443"/>
            <a:ext cx="9029938" cy="3270320"/>
          </a:xfrm>
        </p:spPr>
        <p:txBody>
          <a:bodyPr/>
          <a:lstStyle/>
          <a:p>
            <a:pPr lvl="0"/>
            <a:r>
              <a:rPr lang="en-US"/>
              <a:t>Click to edit content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70F0942-309D-CE43-9855-6A0F3C134887}"/>
              </a:ext>
            </a:extLst>
          </p:cNvPr>
          <p:cNvCxnSpPr>
            <a:cxnSpLocks/>
          </p:cNvCxnSpPr>
          <p:nvPr userDrawn="1"/>
        </p:nvCxnSpPr>
        <p:spPr>
          <a:xfrm flipH="1">
            <a:off x="-49425" y="1087394"/>
            <a:ext cx="1285104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0C65C0-3EBC-3741-AA26-9EAD834AFD5C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13BCDE-E096-404F-AF2E-5AA6CE4B334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E63F2D-5CD2-404C-A8BF-0ADDC20EC74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ctr"/>
            <a:fld id="{B474D2A7-32E0-B840-9DF4-58881E53B73E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091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60DFCF00-617E-2C48-9DF7-030BC59AE6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en-US"/>
              <a:t>Click To Edit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C1F788-A7C8-8048-AF30-5A09C6F0B03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309810" y="1657772"/>
            <a:ext cx="5745897" cy="4315992"/>
          </a:xfrm>
        </p:spPr>
        <p:txBody>
          <a:bodyPr/>
          <a:lstStyle/>
          <a:p>
            <a:pPr lvl="0"/>
            <a:r>
              <a:rPr lang="en-US"/>
              <a:t>Click to edit content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084DF3-472B-2D44-84A7-F5E8FE99F4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98441" y="1670185"/>
            <a:ext cx="2926105" cy="1758815"/>
          </a:xfrm>
          <a:noFill/>
          <a:ln>
            <a:noFill/>
          </a:ln>
        </p:spPr>
        <p:txBody>
          <a:bodyPr>
            <a:spAutoFit/>
          </a:bodyPr>
          <a:lstStyle>
            <a:lvl1pPr>
              <a:defRPr sz="2000" b="0">
                <a:ln>
                  <a:noFill/>
                </a:ln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This is a callout sample. Click here to edit text. To add a callout to another page, copy/paste this text box.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C5CD4A6-D4D5-214C-B793-B71646A3D8FB}"/>
              </a:ext>
            </a:extLst>
          </p:cNvPr>
          <p:cNvCxnSpPr>
            <a:cxnSpLocks/>
          </p:cNvCxnSpPr>
          <p:nvPr userDrawn="1"/>
        </p:nvCxnSpPr>
        <p:spPr>
          <a:xfrm flipH="1">
            <a:off x="-49425" y="1087394"/>
            <a:ext cx="1285104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9816910-BF68-C645-BA0E-B392722D1602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A549206-BF5A-234A-BB21-4BBD811A846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BCC76A-7452-524D-9EE7-8CAC4F6D239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algn="ctr"/>
            <a:fld id="{B474D2A7-32E0-B840-9DF4-58881E53B73E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355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92FD1-88B5-DC4E-B21E-3E63613454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B79AAD-043D-B149-BE06-858566BB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7A5EA3-6C47-5A44-8662-8E5900FDA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647EC2-682A-1943-95E4-57B9D8664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B474D2A7-32E0-B840-9DF4-58881E53B73E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169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D7A02A-420A-3640-86BB-AEAB1861D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96292D-AEDD-1C41-A030-DA9D7FD38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D26CA5-846D-0E4E-A11F-EDB804BC2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B474D2A7-32E0-B840-9DF4-58881E53B73E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82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4BC437-1B36-2A41-A4EE-79B97F7C4E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79300" cy="228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982CAE-86E9-514D-8BBF-B4E96DBC2D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18305" y="2767781"/>
            <a:ext cx="4455940" cy="1298112"/>
          </a:xfrm>
        </p:spPr>
        <p:txBody>
          <a:bodyPr anchor="b"/>
          <a:lstStyle>
            <a:lvl1pPr algn="l">
              <a:defRPr sz="2800" spc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DA1ADA-EB87-C348-A97C-9BA185CC789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18304" y="4170750"/>
            <a:ext cx="4455939" cy="160078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999EE2CA-2E30-7E48-BC6A-F19B3588814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273808"/>
            <a:ext cx="6167998" cy="4584192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picture</a:t>
            </a:r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822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 Slide 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5206AF4-B3A6-3544-B8B4-D2533DA15B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" y="0"/>
            <a:ext cx="12179300" cy="44530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6F2C5DE-7756-4140-ADB3-D3C4284A5526}"/>
              </a:ext>
            </a:extLst>
          </p:cNvPr>
          <p:cNvSpPr txBox="1"/>
          <p:nvPr userDrawn="1"/>
        </p:nvSpPr>
        <p:spPr>
          <a:xfrm>
            <a:off x="574431" y="5303088"/>
            <a:ext cx="33130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tx1"/>
                </a:solidFill>
              </a:rPr>
              <a:t>Thank You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ADFB358-F9A1-B541-B11E-80037A3A96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819292" y="5092765"/>
            <a:ext cx="3940905" cy="112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688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/>
          <a:lstStyle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E6AD81-66AD-461E-A6C4-7ADBBEA11C3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266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2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2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2.svg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95BE5B-0BC7-324E-AFB3-CE38DF7C6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816" y="914399"/>
            <a:ext cx="9029938" cy="61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8E00E5-7AF6-BF45-8C31-0FCCA3DFDD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9816" y="1664678"/>
            <a:ext cx="9029938" cy="4315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BC904-E760-3B42-B79E-D0CBC7BD4D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9816" y="6387904"/>
            <a:ext cx="16681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EC38C8-DCB0-FD4C-BE6A-DE2081C982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5015" y="6387904"/>
            <a:ext cx="4132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B474D2A7-32E0-B840-9DF4-58881E53B7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56B1E39-6087-E442-98D9-7762AA9403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50339" y="638790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0FE147-B135-8D4B-8EAD-3CF39A8FDAAE}"/>
              </a:ext>
            </a:extLst>
          </p:cNvPr>
          <p:cNvSpPr/>
          <p:nvPr userDrawn="1"/>
        </p:nvSpPr>
        <p:spPr>
          <a:xfrm>
            <a:off x="7405816" y="0"/>
            <a:ext cx="4786184" cy="91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941D558-EE14-D44D-A031-E5D6B2E40FB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0487513" y="230210"/>
            <a:ext cx="1495423" cy="42823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9494C05-376A-3C49-870A-9416D8A8E77F}"/>
              </a:ext>
            </a:extLst>
          </p:cNvPr>
          <p:cNvCxnSpPr>
            <a:cxnSpLocks/>
          </p:cNvCxnSpPr>
          <p:nvPr userDrawn="1"/>
        </p:nvCxnSpPr>
        <p:spPr>
          <a:xfrm>
            <a:off x="0" y="460083"/>
            <a:ext cx="10057652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B2F21097-B780-BA4B-96B0-E5E425983A44}"/>
              </a:ext>
            </a:extLst>
          </p:cNvPr>
          <p:cNvSpPr/>
          <p:nvPr userDrawn="1"/>
        </p:nvSpPr>
        <p:spPr>
          <a:xfrm>
            <a:off x="10057652" y="319032"/>
            <a:ext cx="282102" cy="28210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8484F2E-6A68-934A-BBBA-5F64CF010593}"/>
              </a:ext>
            </a:extLst>
          </p:cNvPr>
          <p:cNvSpPr/>
          <p:nvPr userDrawn="1"/>
        </p:nvSpPr>
        <p:spPr>
          <a:xfrm>
            <a:off x="822645" y="247389"/>
            <a:ext cx="411056" cy="41105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199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706" r:id="rId7"/>
    <p:sldLayoutId id="2147483707" r:id="rId8"/>
    <p:sldLayoutId id="2147483717" r:id="rId9"/>
    <p:sldLayoutId id="2147483718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2800" b="1" kern="1200" spc="0" baseline="0" dirty="0">
          <a:solidFill>
            <a:schemeClr val="accent6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2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bg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95BE5B-0BC7-324E-AFB3-CE38DF7C6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816" y="914399"/>
            <a:ext cx="9029938" cy="61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8E00E5-7AF6-BF45-8C31-0FCCA3DFDD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9816" y="1664678"/>
            <a:ext cx="9029938" cy="4315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BC904-E760-3B42-B79E-D0CBC7BD4D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9816" y="6387904"/>
            <a:ext cx="16681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EC38C8-DCB0-FD4C-BE6A-DE2081C982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5015" y="6387904"/>
            <a:ext cx="4132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B474D2A7-32E0-B840-9DF4-58881E53B7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56B1E39-6087-E442-98D9-7762AA9403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45142" y="638790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0FE147-B135-8D4B-8EAD-3CF39A8FDAAE}"/>
              </a:ext>
            </a:extLst>
          </p:cNvPr>
          <p:cNvSpPr/>
          <p:nvPr userDrawn="1"/>
        </p:nvSpPr>
        <p:spPr>
          <a:xfrm>
            <a:off x="7405816" y="0"/>
            <a:ext cx="4786184" cy="91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941D558-EE14-D44D-A031-E5D6B2E40FB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0487513" y="230210"/>
            <a:ext cx="1495423" cy="42823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9494C05-376A-3C49-870A-9416D8A8E77F}"/>
              </a:ext>
            </a:extLst>
          </p:cNvPr>
          <p:cNvCxnSpPr>
            <a:cxnSpLocks/>
          </p:cNvCxnSpPr>
          <p:nvPr userDrawn="1"/>
        </p:nvCxnSpPr>
        <p:spPr>
          <a:xfrm>
            <a:off x="0" y="460083"/>
            <a:ext cx="10057652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B2F21097-B780-BA4B-96B0-E5E425983A44}"/>
              </a:ext>
            </a:extLst>
          </p:cNvPr>
          <p:cNvSpPr/>
          <p:nvPr userDrawn="1"/>
        </p:nvSpPr>
        <p:spPr>
          <a:xfrm>
            <a:off x="10057652" y="319032"/>
            <a:ext cx="282102" cy="28210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8484F2E-6A68-934A-BBBA-5F64CF010593}"/>
              </a:ext>
            </a:extLst>
          </p:cNvPr>
          <p:cNvSpPr/>
          <p:nvPr userDrawn="1"/>
        </p:nvSpPr>
        <p:spPr>
          <a:xfrm>
            <a:off x="822645" y="247389"/>
            <a:ext cx="411056" cy="41105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199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2800" b="1" kern="1200" spc="0" baseline="0" dirty="0">
          <a:solidFill>
            <a:schemeClr val="accent6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2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bg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95BE5B-0BC7-324E-AFB3-CE38DF7C6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816" y="914399"/>
            <a:ext cx="9029938" cy="61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8E00E5-7AF6-BF45-8C31-0FCCA3DFDD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9816" y="1664678"/>
            <a:ext cx="9029938" cy="4315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BC904-E760-3B42-B79E-D0CBC7BD4D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9816" y="6387904"/>
            <a:ext cx="16681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EC38C8-DCB0-FD4C-BE6A-DE2081C982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5014" y="6387904"/>
            <a:ext cx="4132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B474D2A7-32E0-B840-9DF4-58881E53B7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56B1E39-6087-E442-98D9-7762AA9403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50816" y="638790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0FE147-B135-8D4B-8EAD-3CF39A8FDAAE}"/>
              </a:ext>
            </a:extLst>
          </p:cNvPr>
          <p:cNvSpPr/>
          <p:nvPr userDrawn="1"/>
        </p:nvSpPr>
        <p:spPr>
          <a:xfrm>
            <a:off x="7405816" y="0"/>
            <a:ext cx="4786184" cy="91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941D558-EE14-D44D-A031-E5D6B2E40FB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0487513" y="230210"/>
            <a:ext cx="1495423" cy="42823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9494C05-376A-3C49-870A-9416D8A8E77F}"/>
              </a:ext>
            </a:extLst>
          </p:cNvPr>
          <p:cNvCxnSpPr>
            <a:cxnSpLocks/>
          </p:cNvCxnSpPr>
          <p:nvPr userDrawn="1"/>
        </p:nvCxnSpPr>
        <p:spPr>
          <a:xfrm>
            <a:off x="0" y="460083"/>
            <a:ext cx="10057652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B2F21097-B780-BA4B-96B0-E5E425983A44}"/>
              </a:ext>
            </a:extLst>
          </p:cNvPr>
          <p:cNvSpPr/>
          <p:nvPr userDrawn="1"/>
        </p:nvSpPr>
        <p:spPr>
          <a:xfrm>
            <a:off x="10057652" y="319032"/>
            <a:ext cx="282102" cy="28210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8484F2E-6A68-934A-BBBA-5F64CF010593}"/>
              </a:ext>
            </a:extLst>
          </p:cNvPr>
          <p:cNvSpPr/>
          <p:nvPr userDrawn="1"/>
        </p:nvSpPr>
        <p:spPr>
          <a:xfrm>
            <a:off x="822645" y="247389"/>
            <a:ext cx="411056" cy="41105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081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2800" b="1" kern="1200" spc="0" baseline="0" dirty="0">
          <a:solidFill>
            <a:schemeClr val="accent6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2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bg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95BE5B-0BC7-324E-AFB3-CE38DF7C6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816" y="914399"/>
            <a:ext cx="9029938" cy="61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8E00E5-7AF6-BF45-8C31-0FCCA3DFDD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9816" y="1664678"/>
            <a:ext cx="9029938" cy="4315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EC38C8-DCB0-FD4C-BE6A-DE2081C982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5014" y="6387904"/>
            <a:ext cx="4132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ctr"/>
            <a:fld id="{B474D2A7-32E0-B840-9DF4-58881E53B73E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56B1E39-6087-E442-98D9-7762AA9403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50816" y="638790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sz="10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0FE147-B135-8D4B-8EAD-3CF39A8FDAAE}"/>
              </a:ext>
            </a:extLst>
          </p:cNvPr>
          <p:cNvSpPr/>
          <p:nvPr userDrawn="1"/>
        </p:nvSpPr>
        <p:spPr>
          <a:xfrm>
            <a:off x="7405816" y="0"/>
            <a:ext cx="4786184" cy="91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941D558-EE14-D44D-A031-E5D6B2E40FB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0487513" y="230210"/>
            <a:ext cx="1495423" cy="42823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9494C05-376A-3C49-870A-9416D8A8E77F}"/>
              </a:ext>
            </a:extLst>
          </p:cNvPr>
          <p:cNvCxnSpPr>
            <a:cxnSpLocks/>
          </p:cNvCxnSpPr>
          <p:nvPr userDrawn="1"/>
        </p:nvCxnSpPr>
        <p:spPr>
          <a:xfrm>
            <a:off x="0" y="460083"/>
            <a:ext cx="10057652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B2F21097-B780-BA4B-96B0-E5E425983A44}"/>
              </a:ext>
            </a:extLst>
          </p:cNvPr>
          <p:cNvSpPr/>
          <p:nvPr userDrawn="1"/>
        </p:nvSpPr>
        <p:spPr>
          <a:xfrm>
            <a:off x="10057652" y="319032"/>
            <a:ext cx="282102" cy="28210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8484F2E-6A68-934A-BBBA-5F64CF010593}"/>
              </a:ext>
            </a:extLst>
          </p:cNvPr>
          <p:cNvSpPr/>
          <p:nvPr userDrawn="1"/>
        </p:nvSpPr>
        <p:spPr>
          <a:xfrm>
            <a:off x="822645" y="247389"/>
            <a:ext cx="411056" cy="41105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206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2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bg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CqWcAqxru5Y?feature=oembed" TargetMode="Externa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youtu.be/uHig24sqNE8" TargetMode="External"/><Relationship Id="rId4" Type="http://schemas.openxmlformats.org/officeDocument/2006/relationships/hyperlink" Target="https://youtu.be/OlnXkFj5aeo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4B4C5E4-2282-3549-B614-C34825C6CE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>
                <a:latin typeface="+mn-lt"/>
              </a:rPr>
              <a:t>City of Atlanta </a:t>
            </a:r>
            <a:br>
              <a:rPr lang="en-US" sz="3200">
                <a:latin typeface="+mn-lt"/>
              </a:rPr>
            </a:br>
            <a:r>
              <a:rPr lang="en-US" sz="3200">
                <a:latin typeface="+mn-lt"/>
              </a:rPr>
              <a:t>2023 Q2 Update 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B16EE94A-FEF1-E54B-88A3-C17064ED8F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>
                <a:latin typeface="+mn-lt"/>
              </a:rPr>
              <a:t>June 14, 2023</a:t>
            </a:r>
          </a:p>
          <a:p>
            <a:pPr>
              <a:lnSpc>
                <a:spcPct val="100000"/>
              </a:lnSpc>
            </a:pPr>
            <a:r>
              <a:rPr lang="en-US">
                <a:latin typeface="+mn-lt"/>
              </a:rPr>
              <a:t>Collie Greenwood </a:t>
            </a:r>
            <a:br>
              <a:rPr lang="en-US">
                <a:latin typeface="+mn-lt"/>
              </a:rPr>
            </a:br>
            <a:r>
              <a:rPr lang="en-US">
                <a:latin typeface="+mn-lt"/>
              </a:rPr>
              <a:t>General Manager/CEO</a:t>
            </a:r>
            <a:endParaRPr lang="en-US">
              <a:latin typeface="+mn-lt"/>
              <a:cs typeface="Arial"/>
            </a:endParaRPr>
          </a:p>
        </p:txBody>
      </p:sp>
      <p:pic>
        <p:nvPicPr>
          <p:cNvPr id="3" name="Picture 2" descr="A picture containing text, outdoor, building&#10;&#10;Description automatically generated">
            <a:extLst>
              <a:ext uri="{FF2B5EF4-FFF2-40B4-BE49-F238E27FC236}">
                <a16:creationId xmlns:a16="http://schemas.microsoft.com/office/drawing/2014/main" id="{486DAFCB-21E0-EFFF-5C01-5A0A8BB66D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30" r="15701"/>
          <a:stretch/>
        </p:blipFill>
        <p:spPr>
          <a:xfrm>
            <a:off x="-62346" y="2287853"/>
            <a:ext cx="6224155" cy="463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893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CF83746-32B2-4827-A0EA-3FAA5785B1E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2454" y="515616"/>
            <a:ext cx="6645400" cy="612775"/>
          </a:xfrm>
        </p:spPr>
        <p:txBody>
          <a:bodyPr>
            <a:normAutofit fontScale="90000"/>
          </a:bodyPr>
          <a:lstStyle/>
          <a:p>
            <a:r>
              <a:rPr lang="en-US" sz="2400">
                <a:latin typeface="Century Gothic"/>
              </a:rPr>
              <a:t>MORE MARTA ATLANTA CAPITAL EXPENDITURES</a:t>
            </a:r>
            <a:endParaRPr lang="en-US">
              <a:latin typeface="Century Gothic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926E0A-9BB1-F5FA-5436-9A844F464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512" y="1065615"/>
            <a:ext cx="8556344" cy="565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856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CC7BEB3-D5EC-4355-AEC9-AAFBD2B13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Agenda</a:t>
            </a:r>
          </a:p>
        </p:txBody>
      </p:sp>
      <p:graphicFrame>
        <p:nvGraphicFramePr>
          <p:cNvPr id="11" name="Text Placeholder 2">
            <a:extLst>
              <a:ext uri="{FF2B5EF4-FFF2-40B4-BE49-F238E27FC236}">
                <a16:creationId xmlns:a16="http://schemas.microsoft.com/office/drawing/2014/main" id="{BD3540F6-D39D-4E41-A4E5-72A9B206D4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0095215"/>
              </p:ext>
            </p:extLst>
          </p:nvPr>
        </p:nvGraphicFramePr>
        <p:xfrm>
          <a:off x="3155782" y="1369738"/>
          <a:ext cx="861457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56766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093247B-8295-44BC-9313-1455D2DB14BF}"/>
              </a:ext>
            </a:extLst>
          </p:cNvPr>
          <p:cNvSpPr txBox="1"/>
          <p:nvPr/>
        </p:nvSpPr>
        <p:spPr>
          <a:xfrm>
            <a:off x="381813" y="1858846"/>
            <a:ext cx="5208282" cy="36317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sz="2400">
                <a:cs typeface="Arial"/>
              </a:rPr>
              <a:t>Utility construction by Atlanta Watershed ongoing</a:t>
            </a:r>
          </a:p>
          <a:p>
            <a:pPr marL="342900" indent="-342900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sz="2400">
                <a:cs typeface="Arial"/>
              </a:rPr>
              <a:t>Construction contract approved by MARTA Board – Archer Western</a:t>
            </a:r>
          </a:p>
          <a:p>
            <a:pPr marL="342900" indent="-342900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sz="2400">
                <a:cs typeface="Arial"/>
              </a:rPr>
              <a:t>Vehicle procurement contract approved by MARTA Board</a:t>
            </a:r>
          </a:p>
          <a:p>
            <a:pPr marL="342900" indent="-342900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sz="2400">
                <a:cs typeface="Arial"/>
              </a:rPr>
              <a:t>Groundbreaking on June 15</a:t>
            </a:r>
            <a:r>
              <a:rPr lang="en-US" sz="2400" baseline="30000">
                <a:cs typeface="Arial"/>
              </a:rPr>
              <a:t>th</a:t>
            </a:r>
            <a:endParaRPr lang="en-US" sz="2400">
              <a:cs typeface="Arial"/>
            </a:endParaRPr>
          </a:p>
          <a:p>
            <a:pPr marL="342900" indent="-342900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sz="2400">
                <a:cs typeface="Arial"/>
              </a:rPr>
              <a:t>ROW acquisition continues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/>
          </a:p>
          <a:p>
            <a:endParaRPr lang="en-US">
              <a:cs typeface="Arial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62BD48CF-ADBC-1289-CEF1-AA9C799100A5}"/>
              </a:ext>
            </a:extLst>
          </p:cNvPr>
          <p:cNvSpPr txBox="1">
            <a:spLocks/>
          </p:cNvSpPr>
          <p:nvPr/>
        </p:nvSpPr>
        <p:spPr>
          <a:xfrm>
            <a:off x="222818" y="752220"/>
            <a:ext cx="6645400" cy="612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kern="1200" spc="0" baseline="0" dirty="0">
                <a:solidFill>
                  <a:schemeClr val="accent6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2400">
                <a:latin typeface="Century Gothic"/>
              </a:rPr>
              <a:t>SUMMERHILL BUS RAPID TRANSIT</a:t>
            </a:r>
            <a:endParaRPr lang="en-US">
              <a:latin typeface="Century Gothic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62CB103E-9A64-3B47-2527-1B4315086FA9}"/>
              </a:ext>
            </a:extLst>
          </p:cNvPr>
          <p:cNvSpPr txBox="1">
            <a:spLocks/>
          </p:cNvSpPr>
          <p:nvPr/>
        </p:nvSpPr>
        <p:spPr>
          <a:xfrm>
            <a:off x="314426" y="1367401"/>
            <a:ext cx="9570653" cy="612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kern="1200" spc="0" baseline="0" dirty="0">
                <a:solidFill>
                  <a:schemeClr val="accent6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2400">
                <a:solidFill>
                  <a:schemeClr val="accent1"/>
                </a:solidFill>
                <a:latin typeface="Arial Narrow" panose="020B0606020202030204" pitchFamily="34" charset="0"/>
              </a:rPr>
              <a:t>PHASE: CONSTRUCTION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FB13AA6-91D3-CDF8-B43B-F46134C56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712" y="1200313"/>
            <a:ext cx="4249444" cy="531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3747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093247B-8295-44BC-9313-1455D2DB14BF}"/>
              </a:ext>
            </a:extLst>
          </p:cNvPr>
          <p:cNvSpPr txBox="1"/>
          <p:nvPr/>
        </p:nvSpPr>
        <p:spPr>
          <a:xfrm>
            <a:off x="297520" y="2463987"/>
            <a:ext cx="5350906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sz="2000">
                <a:cs typeface="Arial"/>
              </a:rPr>
              <a:t>Final Design consultant selected through competitive procurement</a:t>
            </a:r>
          </a:p>
          <a:p>
            <a:pPr>
              <a:buClr>
                <a:srgbClr val="0070C0"/>
              </a:buClr>
            </a:pPr>
            <a:endParaRPr lang="en-US" sz="2000">
              <a:cs typeface="Arial"/>
            </a:endParaRPr>
          </a:p>
          <a:p>
            <a:pPr marL="342900" indent="-342900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sz="2000">
                <a:cs typeface="Arial"/>
              </a:rPr>
              <a:t>MARTA Board approved award of contract to Axis Infrastructure on June 8th</a:t>
            </a:r>
            <a:endParaRPr lang="en-US"/>
          </a:p>
          <a:p>
            <a:pPr marL="342900" indent="-342900">
              <a:buClr>
                <a:srgbClr val="0070C0"/>
              </a:buClr>
              <a:buFont typeface="Wingdings" panose="05000000000000000000" pitchFamily="2" charset="2"/>
              <a:buChar char="ü"/>
            </a:pPr>
            <a:endParaRPr lang="en-US" sz="2000">
              <a:cs typeface="Arial"/>
            </a:endParaRPr>
          </a:p>
          <a:p>
            <a:pPr marL="342900" indent="-342900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sz="2000">
                <a:cs typeface="Arial"/>
              </a:rPr>
              <a:t>Coordination with transit-oriented development (TOD) master plan study</a:t>
            </a:r>
            <a:endParaRPr lang="en-US"/>
          </a:p>
          <a:p>
            <a:pPr marL="342900" indent="-342900">
              <a:buClr>
                <a:srgbClr val="0070C0"/>
              </a:buClr>
              <a:buFont typeface="Wingdings" panose="05000000000000000000" pitchFamily="2" charset="2"/>
              <a:buChar char="ü"/>
            </a:pPr>
            <a:endParaRPr lang="en-US" sz="2000">
              <a:cs typeface="Arial"/>
            </a:endParaRPr>
          </a:p>
          <a:p>
            <a:pPr marL="342900" indent="-342900">
              <a:buClr>
                <a:srgbClr val="0070C0"/>
              </a:buClr>
              <a:buFont typeface="Wingdings" panose="05000000000000000000" pitchFamily="2" charset="2"/>
              <a:buChar char="ü"/>
            </a:pPr>
            <a:endParaRPr lang="en-US" sz="2000">
              <a:cs typeface="Arial"/>
            </a:endParaRPr>
          </a:p>
          <a:p>
            <a:pPr marL="342900" indent="-342900">
              <a:buClr>
                <a:srgbClr val="0070C0"/>
              </a:buClr>
              <a:buFont typeface="Wingdings" panose="05000000000000000000" pitchFamily="2" charset="2"/>
              <a:buChar char="ü"/>
            </a:pPr>
            <a:endParaRPr lang="en-US" sz="2000">
              <a:cs typeface="Arial"/>
            </a:endParaRPr>
          </a:p>
          <a:p>
            <a:pPr marL="342900" indent="-342900">
              <a:buClr>
                <a:srgbClr val="0070C0"/>
              </a:buClr>
              <a:buFont typeface="Wingdings" panose="05000000000000000000" pitchFamily="2" charset="2"/>
              <a:buChar char="ü"/>
            </a:pPr>
            <a:endParaRPr lang="en-US" sz="2000">
              <a:cs typeface="Arial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5C9CCFFE-A4CE-426A-84FB-5742976D1536}"/>
              </a:ext>
            </a:extLst>
          </p:cNvPr>
          <p:cNvSpPr txBox="1">
            <a:spLocks/>
          </p:cNvSpPr>
          <p:nvPr/>
        </p:nvSpPr>
        <p:spPr>
          <a:xfrm>
            <a:off x="363110" y="1851212"/>
            <a:ext cx="3587453" cy="612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kern="1200" spc="0" baseline="0" dirty="0">
                <a:solidFill>
                  <a:schemeClr val="accent6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2400">
                <a:solidFill>
                  <a:schemeClr val="accent1"/>
                </a:solidFill>
                <a:latin typeface="Arial Narrow" panose="020B0606020202030204" pitchFamily="34" charset="0"/>
              </a:rPr>
              <a:t>PHASE: FINAL DESIGN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F5CE86C9-945E-3EAB-F8C0-3F29031B0090}"/>
              </a:ext>
            </a:extLst>
          </p:cNvPr>
          <p:cNvSpPr txBox="1">
            <a:spLocks/>
          </p:cNvSpPr>
          <p:nvPr/>
        </p:nvSpPr>
        <p:spPr>
          <a:xfrm>
            <a:off x="293002" y="822404"/>
            <a:ext cx="6645400" cy="612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kern="1200" spc="0" baseline="0" dirty="0">
                <a:solidFill>
                  <a:schemeClr val="accent6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2400">
                <a:latin typeface="Century Gothic"/>
              </a:rPr>
              <a:t>PROJECT PROGRESS: BANKHEAD STATION PLATFORM EXTENSION</a:t>
            </a:r>
            <a:endParaRPr lang="en-US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6EBDE2DE-B8F3-0934-CC0F-A468DC7A6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0271" y="1002961"/>
            <a:ext cx="4394200" cy="2868204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8F11798-CB88-8AA3-93CD-88F742E27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8067" y="4018255"/>
            <a:ext cx="5037666" cy="249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8348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093247B-8295-44BC-9313-1455D2DB14BF}"/>
              </a:ext>
            </a:extLst>
          </p:cNvPr>
          <p:cNvSpPr txBox="1"/>
          <p:nvPr/>
        </p:nvSpPr>
        <p:spPr>
          <a:xfrm>
            <a:off x="337625" y="1730402"/>
            <a:ext cx="5350906" cy="53245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rgbClr val="0070C0"/>
              </a:buClr>
            </a:pPr>
            <a:endParaRPr lang="en-US" sz="2000">
              <a:cs typeface="Arial"/>
            </a:endParaRPr>
          </a:p>
          <a:p>
            <a:pPr marL="342900" indent="-342900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sz="2000">
                <a:cs typeface="Arial"/>
              </a:rPr>
              <a:t>Cleveland Ave ART and Metropolitan Pkwy ART –100% design plans received on June 1st, under review by all parties</a:t>
            </a:r>
          </a:p>
          <a:p>
            <a:pPr marL="342900" indent="-342900">
              <a:buClr>
                <a:srgbClr val="0070C0"/>
              </a:buClr>
              <a:buFont typeface="Wingdings" panose="05000000000000000000" pitchFamily="2" charset="2"/>
              <a:buChar char="ü"/>
            </a:pPr>
            <a:endParaRPr lang="en-US" sz="2000">
              <a:cs typeface="Arial"/>
            </a:endParaRPr>
          </a:p>
          <a:p>
            <a:pPr marL="342900" indent="-342900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sz="2000">
                <a:cs typeface="Arial"/>
              </a:rPr>
              <a:t>Continued right-of-way coordination, MARTA Board approved request for Round 1 offers on June 8</a:t>
            </a:r>
            <a:r>
              <a:rPr lang="en-US" sz="2000" baseline="30000">
                <a:cs typeface="Arial"/>
              </a:rPr>
              <a:t>th</a:t>
            </a:r>
          </a:p>
          <a:p>
            <a:pPr>
              <a:buClr>
                <a:srgbClr val="0070C0"/>
              </a:buClr>
            </a:pPr>
            <a:endParaRPr lang="en-US" sz="2000">
              <a:cs typeface="Arial"/>
            </a:endParaRPr>
          </a:p>
          <a:p>
            <a:pPr marL="342900" indent="-342900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sz="2000">
                <a:cs typeface="Arial"/>
              </a:rPr>
              <a:t>Procurement of shelters is underway</a:t>
            </a:r>
          </a:p>
          <a:p>
            <a:pPr>
              <a:buClr>
                <a:srgbClr val="0070C0"/>
              </a:buClr>
            </a:pPr>
            <a:endParaRPr lang="en-US" sz="2000">
              <a:cs typeface="Arial"/>
            </a:endParaRPr>
          </a:p>
          <a:p>
            <a:pPr marL="342900" indent="-342900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sz="2000">
                <a:cs typeface="Arial"/>
              </a:rPr>
              <a:t>Industry Day scheduled for June 28</a:t>
            </a:r>
            <a:r>
              <a:rPr lang="en-US" sz="2000" baseline="30000">
                <a:cs typeface="Arial"/>
              </a:rPr>
              <a:t>th</a:t>
            </a:r>
            <a:endParaRPr lang="en-US" sz="2000">
              <a:cs typeface="Arial"/>
            </a:endParaRPr>
          </a:p>
          <a:p>
            <a:pPr marL="342900" indent="-342900">
              <a:buClr>
                <a:srgbClr val="0070C0"/>
              </a:buClr>
              <a:buFont typeface="Wingdings" panose="05000000000000000000" pitchFamily="2" charset="2"/>
              <a:buChar char="ü"/>
            </a:pPr>
            <a:endParaRPr lang="en-US" sz="2000">
              <a:cs typeface="Arial"/>
            </a:endParaRPr>
          </a:p>
          <a:p>
            <a:pPr marL="342900" indent="-342900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sz="2000">
                <a:cs typeface="Arial"/>
              </a:rPr>
              <a:t>Ongoing coordination with City of Atlanta, City of East Point and Georgia Department of Transportation (GDOT)</a:t>
            </a:r>
          </a:p>
          <a:p>
            <a:pPr marL="342900" indent="-342900">
              <a:buClr>
                <a:srgbClr val="0070C0"/>
              </a:buClr>
              <a:buFont typeface="Wingdings" panose="05000000000000000000" pitchFamily="2" charset="2"/>
              <a:buChar char="ü"/>
            </a:pPr>
            <a:endParaRPr lang="en-US" sz="2000">
              <a:cs typeface="Arial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5C9CCFFE-A4CE-426A-84FB-5742976D1536}"/>
              </a:ext>
            </a:extLst>
          </p:cNvPr>
          <p:cNvSpPr txBox="1">
            <a:spLocks/>
          </p:cNvSpPr>
          <p:nvPr/>
        </p:nvSpPr>
        <p:spPr>
          <a:xfrm>
            <a:off x="456895" y="1478680"/>
            <a:ext cx="9570653" cy="612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kern="1200" spc="0" baseline="0" dirty="0">
                <a:solidFill>
                  <a:schemeClr val="accent6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2400">
                <a:solidFill>
                  <a:schemeClr val="accent1"/>
                </a:solidFill>
                <a:latin typeface="Arial Narrow" panose="020B0606020202030204" pitchFamily="34" charset="0"/>
              </a:rPr>
              <a:t>PHASE: FINAL DESIGN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F5CE86C9-945E-3EAB-F8C0-3F29031B0090}"/>
              </a:ext>
            </a:extLst>
          </p:cNvPr>
          <p:cNvSpPr txBox="1">
            <a:spLocks/>
          </p:cNvSpPr>
          <p:nvPr/>
        </p:nvSpPr>
        <p:spPr>
          <a:xfrm>
            <a:off x="456895" y="670977"/>
            <a:ext cx="8807238" cy="10439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kern="1200" spc="0" baseline="0" dirty="0">
                <a:solidFill>
                  <a:schemeClr val="accent6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2400">
                <a:latin typeface="Century Gothic"/>
              </a:rPr>
              <a:t>PROJECT PROGRESS:</a:t>
            </a:r>
            <a:endParaRPr lang="en-US" sz="2400"/>
          </a:p>
          <a:p>
            <a:r>
              <a:rPr lang="en-US" sz="2400">
                <a:latin typeface="Century Gothic"/>
              </a:rPr>
              <a:t>CLEVELAND AVE ART and METROPOLITAN PKWY ART</a:t>
            </a:r>
            <a:endParaRPr lang="en-US">
              <a:latin typeface="Century Gothic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E19D4D44-3BF1-F634-21D3-95AF8B303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9909" y="2776816"/>
            <a:ext cx="6104466" cy="251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1305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093247B-8295-44BC-9313-1455D2DB14BF}"/>
              </a:ext>
            </a:extLst>
          </p:cNvPr>
          <p:cNvSpPr txBox="1"/>
          <p:nvPr/>
        </p:nvSpPr>
        <p:spPr>
          <a:xfrm>
            <a:off x="237362" y="2562271"/>
            <a:ext cx="5678530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sz="2000"/>
              <a:t>MARTA Board approved LPA for the project on April 13</a:t>
            </a:r>
          </a:p>
          <a:p>
            <a:pPr marL="342900" indent="-342900">
              <a:buClr>
                <a:srgbClr val="0070C0"/>
              </a:buClr>
              <a:buFont typeface="Wingdings" panose="05000000000000000000" pitchFamily="2" charset="2"/>
              <a:buChar char="ü"/>
            </a:pPr>
            <a:endParaRPr lang="en-US" sz="2000"/>
          </a:p>
          <a:p>
            <a:pPr marL="342900" indent="-342900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sz="2000"/>
              <a:t>Active procurement for Final Design Consultant – proposals received on May 25</a:t>
            </a:r>
          </a:p>
          <a:p>
            <a:pPr>
              <a:buClr>
                <a:srgbClr val="0070C0"/>
              </a:buClr>
            </a:pPr>
            <a:endParaRPr lang="en-US" sz="2000">
              <a:cs typeface="Arial"/>
            </a:endParaRPr>
          </a:p>
          <a:p>
            <a:pPr marL="342900" indent="-342900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sz="2000"/>
              <a:t>Selection committee evaluations underway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5C9CCFFE-A4CE-426A-84FB-5742976D1536}"/>
              </a:ext>
            </a:extLst>
          </p:cNvPr>
          <p:cNvSpPr txBox="1">
            <a:spLocks/>
          </p:cNvSpPr>
          <p:nvPr/>
        </p:nvSpPr>
        <p:spPr>
          <a:xfrm>
            <a:off x="117046" y="2008551"/>
            <a:ext cx="9570653" cy="612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kern="1200" spc="0" baseline="0" dirty="0">
                <a:solidFill>
                  <a:schemeClr val="accent6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2400">
                <a:solidFill>
                  <a:schemeClr val="accent1"/>
                </a:solidFill>
                <a:latin typeface="Arial Narrow" panose="020B0606020202030204" pitchFamily="34" charset="0"/>
              </a:rPr>
              <a:t>PHASE: TRANSITION TO FINAL DESIGN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F5CE86C9-945E-3EAB-F8C0-3F29031B0090}"/>
              </a:ext>
            </a:extLst>
          </p:cNvPr>
          <p:cNvSpPr txBox="1">
            <a:spLocks/>
          </p:cNvSpPr>
          <p:nvPr/>
        </p:nvSpPr>
        <p:spPr>
          <a:xfrm>
            <a:off x="62396" y="682035"/>
            <a:ext cx="7868610" cy="612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kern="1200" spc="0" baseline="0" dirty="0">
                <a:solidFill>
                  <a:schemeClr val="accent6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2400">
                <a:latin typeface="Century Gothic"/>
              </a:rPr>
              <a:t>PROJECT PROGRESS – STREETCAR EAST EXTENSION </a:t>
            </a:r>
            <a:endParaRPr lang="en-US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995DD90F-A1FD-6292-770D-3E648D103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324" y="1615736"/>
            <a:ext cx="5549952" cy="3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891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093247B-8295-44BC-9313-1455D2DB14BF}"/>
              </a:ext>
            </a:extLst>
          </p:cNvPr>
          <p:cNvSpPr txBox="1"/>
          <p:nvPr/>
        </p:nvSpPr>
        <p:spPr>
          <a:xfrm>
            <a:off x="337625" y="2118529"/>
            <a:ext cx="5350906" cy="31700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sz="2000" dirty="0"/>
              <a:t>Concept selected – Option 9A – presented to MARTA Board on March 9th</a:t>
            </a:r>
            <a:endParaRPr lang="en-US" sz="2000" dirty="0">
              <a:cs typeface="Arial"/>
            </a:endParaRPr>
          </a:p>
          <a:p>
            <a:pPr marL="342900" indent="-342900">
              <a:buClr>
                <a:srgbClr val="0070C0"/>
              </a:buClr>
              <a:buFont typeface="Wingdings" panose="05000000000000000000" pitchFamily="2" charset="2"/>
              <a:buChar char="ü"/>
            </a:pPr>
            <a:endParaRPr lang="en-US" sz="2000" dirty="0">
              <a:cs typeface="Arial"/>
            </a:endParaRPr>
          </a:p>
          <a:p>
            <a:pPr marL="342900" indent="-342900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cs typeface="Arial"/>
              </a:rPr>
              <a:t>Continued advancement of the canopy deconstruction design</a:t>
            </a:r>
          </a:p>
          <a:p>
            <a:pPr marL="342900" indent="-342900">
              <a:buClr>
                <a:srgbClr val="0070C0"/>
              </a:buClr>
              <a:buFont typeface="Wingdings" panose="05000000000000000000" pitchFamily="2" charset="2"/>
              <a:buChar char="ü"/>
            </a:pPr>
            <a:endParaRPr lang="en-US" sz="2000" dirty="0">
              <a:cs typeface="Arial"/>
            </a:endParaRPr>
          </a:p>
          <a:p>
            <a:pPr marL="342900" indent="-342900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cs typeface="Arial"/>
              </a:rPr>
              <a:t>Working collaboratively with the Administration to explore design refinements for cost and time savings</a:t>
            </a:r>
          </a:p>
          <a:p>
            <a:pPr>
              <a:buClr>
                <a:srgbClr val="0070C0"/>
              </a:buClr>
            </a:pPr>
            <a:endParaRPr lang="en-US" sz="2000" dirty="0">
              <a:cs typeface="Arial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5C9CCFFE-A4CE-426A-84FB-5742976D1536}"/>
              </a:ext>
            </a:extLst>
          </p:cNvPr>
          <p:cNvSpPr txBox="1">
            <a:spLocks/>
          </p:cNvSpPr>
          <p:nvPr/>
        </p:nvSpPr>
        <p:spPr>
          <a:xfrm>
            <a:off x="387757" y="1569372"/>
            <a:ext cx="9570653" cy="612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kern="1200" spc="0" baseline="0" dirty="0">
                <a:solidFill>
                  <a:schemeClr val="accent6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2400">
                <a:solidFill>
                  <a:schemeClr val="accent1"/>
                </a:solidFill>
                <a:latin typeface="Arial Narrow" panose="020B0606020202030204" pitchFamily="34" charset="0"/>
              </a:rPr>
              <a:t>PHASE: TRANSITION TO FINAL DESIGN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F5CE86C9-945E-3EAB-F8C0-3F29031B0090}"/>
              </a:ext>
            </a:extLst>
          </p:cNvPr>
          <p:cNvSpPr txBox="1">
            <a:spLocks/>
          </p:cNvSpPr>
          <p:nvPr/>
        </p:nvSpPr>
        <p:spPr>
          <a:xfrm>
            <a:off x="293002" y="712114"/>
            <a:ext cx="7410818" cy="612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kern="1200" spc="0" baseline="0" dirty="0">
                <a:solidFill>
                  <a:schemeClr val="accent6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2400">
                <a:latin typeface="Century Gothic"/>
              </a:rPr>
              <a:t>PROJECT PROGRESS: FIVE POINTS TRANSFORMATION </a:t>
            </a:r>
            <a:endParaRPr lang="en-US"/>
          </a:p>
        </p:txBody>
      </p:sp>
      <p:pic>
        <p:nvPicPr>
          <p:cNvPr id="5" name="Google Shape;483;p45">
            <a:extLst>
              <a:ext uri="{FF2B5EF4-FFF2-40B4-BE49-F238E27FC236}">
                <a16:creationId xmlns:a16="http://schemas.microsoft.com/office/drawing/2014/main" id="{DE397A92-A3D5-95FF-223A-FCF27B6ABFB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79" b="179"/>
          <a:stretch/>
        </p:blipFill>
        <p:spPr>
          <a:xfrm>
            <a:off x="5801480" y="1925314"/>
            <a:ext cx="6052895" cy="37503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00236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E23A8334-16B9-46DD-B9F1-17074F6D3ED0}"/>
              </a:ext>
            </a:extLst>
          </p:cNvPr>
          <p:cNvSpPr txBox="1">
            <a:spLocks/>
          </p:cNvSpPr>
          <p:nvPr/>
        </p:nvSpPr>
        <p:spPr>
          <a:xfrm>
            <a:off x="311557" y="1404473"/>
            <a:ext cx="9570653" cy="612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kern="1200" spc="0" baseline="0" dirty="0">
                <a:solidFill>
                  <a:schemeClr val="accent6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2400">
                <a:solidFill>
                  <a:schemeClr val="accent1"/>
                </a:solidFill>
                <a:latin typeface="Arial Narrow" panose="020B0606020202030204" pitchFamily="34" charset="0"/>
              </a:rPr>
              <a:t>PHASE: PLANNING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245260-2C4A-4EE9-84A2-1BEEC56948DA}"/>
              </a:ext>
            </a:extLst>
          </p:cNvPr>
          <p:cNvSpPr txBox="1"/>
          <p:nvPr/>
        </p:nvSpPr>
        <p:spPr>
          <a:xfrm>
            <a:off x="241373" y="2127536"/>
            <a:ext cx="6895759" cy="40626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en-US" sz="2000" b="1" err="1">
                <a:cs typeface="Arial"/>
              </a:rPr>
              <a:t>Campbellton</a:t>
            </a:r>
            <a:r>
              <a:rPr lang="en-US" sz="2000" b="1">
                <a:cs typeface="Arial"/>
              </a:rPr>
              <a:t> Community Investment Corridor BRT</a:t>
            </a:r>
            <a:r>
              <a:rPr lang="en-US" sz="2000">
                <a:cs typeface="Arial"/>
              </a:rPr>
              <a:t> </a:t>
            </a:r>
          </a:p>
          <a:p>
            <a:pPr marL="800100" lvl="1" indent="-342900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en-US" sz="2000">
                <a:cs typeface="Arial"/>
              </a:rPr>
              <a:t>Advancement towards 30% design</a:t>
            </a:r>
          </a:p>
          <a:p>
            <a:pPr marL="800100" lvl="1" indent="-342900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en-US" sz="2000">
                <a:cs typeface="Arial"/>
              </a:rPr>
              <a:t>NEPA checklist submission</a:t>
            </a:r>
          </a:p>
          <a:p>
            <a:pPr marL="800100" lvl="1" indent="-342900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en-US" sz="2000">
                <a:cs typeface="Arial"/>
              </a:rPr>
              <a:t>Pre-award authority from FTA of $8.1M</a:t>
            </a:r>
            <a:br>
              <a:rPr lang="en-US" sz="2000">
                <a:cs typeface="Arial"/>
              </a:rPr>
            </a:br>
            <a:endParaRPr lang="en-US" sz="2000">
              <a:cs typeface="Arial"/>
            </a:endParaRP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en-US" sz="2000" b="1">
                <a:cs typeface="Arial"/>
              </a:rPr>
              <a:t>Clifton Corridor BRT</a:t>
            </a:r>
            <a:r>
              <a:rPr lang="en-US" sz="2000">
                <a:cs typeface="Arial"/>
              </a:rPr>
              <a:t> – Alternatives Analysis has narrowed down to two alternatives: </a:t>
            </a:r>
          </a:p>
          <a:p>
            <a:pPr marL="800100" lvl="1" indent="-342900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en-US" sz="2000">
                <a:cs typeface="Arial"/>
              </a:rPr>
              <a:t>BRT Lindbergh to Avondale</a:t>
            </a:r>
          </a:p>
          <a:p>
            <a:pPr marL="800100" lvl="1" indent="-342900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en-US" sz="2000">
                <a:cs typeface="Arial"/>
              </a:rPr>
              <a:t>BRT Lindbergh to Avondale + ART Decatur spur</a:t>
            </a:r>
          </a:p>
          <a:p>
            <a:pPr marL="800100" lvl="1" indent="-342900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en-US" sz="2000">
                <a:cs typeface="Arial"/>
              </a:rPr>
              <a:t>Ridership model refinement – applicable to all projects</a:t>
            </a:r>
          </a:p>
          <a:p>
            <a:endParaRPr lang="en-US" sz="2000">
              <a:cs typeface="Arial"/>
            </a:endParaRPr>
          </a:p>
          <a:p>
            <a:endParaRPr lang="en-US">
              <a:cs typeface="Arial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F5CE86C9-945E-3EAB-F8C0-3F29031B0090}"/>
              </a:ext>
            </a:extLst>
          </p:cNvPr>
          <p:cNvSpPr txBox="1">
            <a:spLocks/>
          </p:cNvSpPr>
          <p:nvPr/>
        </p:nvSpPr>
        <p:spPr>
          <a:xfrm>
            <a:off x="363187" y="792325"/>
            <a:ext cx="6645400" cy="612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kern="1200" spc="0" baseline="0" dirty="0">
                <a:solidFill>
                  <a:schemeClr val="accent6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2400">
                <a:latin typeface="Century Gothic"/>
              </a:rPr>
              <a:t>CORRIDOR PROJECTS </a:t>
            </a:r>
            <a:endParaRPr lang="en-US"/>
          </a:p>
        </p:txBody>
      </p:sp>
      <p:pic>
        <p:nvPicPr>
          <p:cNvPr id="12" name="Picture 11" descr="A picture containing sky, outdoor, road, empty&#10;&#10;Description automatically generated">
            <a:extLst>
              <a:ext uri="{FF2B5EF4-FFF2-40B4-BE49-F238E27FC236}">
                <a16:creationId xmlns:a16="http://schemas.microsoft.com/office/drawing/2014/main" id="{F7BECE1A-5E21-4FDF-AB9D-14386C3409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641" y="965900"/>
            <a:ext cx="4002986" cy="241453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4307264B-D621-40A2-78C1-AB58F31CC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5124" y="3477563"/>
            <a:ext cx="4166899" cy="322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798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CC7BEB3-D5EC-4355-AEC9-AAFBD2B13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Agenda</a:t>
            </a:r>
          </a:p>
        </p:txBody>
      </p:sp>
      <p:graphicFrame>
        <p:nvGraphicFramePr>
          <p:cNvPr id="11" name="Text Placeholder 2">
            <a:extLst>
              <a:ext uri="{FF2B5EF4-FFF2-40B4-BE49-F238E27FC236}">
                <a16:creationId xmlns:a16="http://schemas.microsoft.com/office/drawing/2014/main" id="{BD3540F6-D39D-4E41-A4E5-72A9B206D4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2057154"/>
              </p:ext>
            </p:extLst>
          </p:nvPr>
        </p:nvGraphicFramePr>
        <p:xfrm>
          <a:off x="3155782" y="1369738"/>
          <a:ext cx="861457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935045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39BB9D-E4F6-4926-9AFE-DD449D4E8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74D2A7-32E0-B840-9DF4-58881E53B73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9253610-AEC1-7742-5D04-4AF737AE253A}"/>
              </a:ext>
            </a:extLst>
          </p:cNvPr>
          <p:cNvSpPr txBox="1">
            <a:spLocks/>
          </p:cNvSpPr>
          <p:nvPr/>
        </p:nvSpPr>
        <p:spPr>
          <a:xfrm>
            <a:off x="1170569" y="578366"/>
            <a:ext cx="10128114" cy="612500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kern="1200" spc="0" baseline="0" dirty="0">
                <a:solidFill>
                  <a:schemeClr val="accent6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>
                <a:latin typeface="Century Gothic"/>
              </a:rPr>
              <a:t>RIDERSHIP UPDATE </a:t>
            </a:r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D5F2EB80-D13C-10F3-EE62-EC1C31C7F5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8380915"/>
              </p:ext>
            </p:extLst>
          </p:nvPr>
        </p:nvGraphicFramePr>
        <p:xfrm>
          <a:off x="838200" y="1118323"/>
          <a:ext cx="105156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200E228E-91D8-7BC1-2B06-25BB63106C9E}"/>
              </a:ext>
            </a:extLst>
          </p:cNvPr>
          <p:cNvSpPr txBox="1"/>
          <p:nvPr/>
        </p:nvSpPr>
        <p:spPr>
          <a:xfrm>
            <a:off x="1639956" y="1807079"/>
            <a:ext cx="9316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</a:rPr>
              <a:t>4.4 Million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D557D7F-E90C-0588-BDB3-1CB4F3B9A03D}"/>
              </a:ext>
            </a:extLst>
          </p:cNvPr>
          <p:cNvSpPr txBox="1"/>
          <p:nvPr/>
        </p:nvSpPr>
        <p:spPr>
          <a:xfrm>
            <a:off x="1639956" y="2353090"/>
            <a:ext cx="9316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chemeClr val="accent1"/>
                </a:solidFill>
              </a:rPr>
              <a:t>3.7 Million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0B8593C-A9F7-ADA6-BD56-E6B71A7D8173}"/>
              </a:ext>
            </a:extLst>
          </p:cNvPr>
          <p:cNvSpPr txBox="1"/>
          <p:nvPr/>
        </p:nvSpPr>
        <p:spPr>
          <a:xfrm>
            <a:off x="1639956" y="4036686"/>
            <a:ext cx="12634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chemeClr val="accent3"/>
                </a:solidFill>
              </a:rPr>
              <a:t>65.3 Thousand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B274C86-92E0-C49D-145E-DD7812B25CA6}"/>
              </a:ext>
            </a:extLst>
          </p:cNvPr>
          <p:cNvSpPr txBox="1"/>
          <p:nvPr/>
        </p:nvSpPr>
        <p:spPr>
          <a:xfrm>
            <a:off x="1639956" y="4909196"/>
            <a:ext cx="12634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rgbClr val="00B050"/>
                </a:solidFill>
              </a:rPr>
              <a:t>19.5 Thousand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C334460-7074-62BC-2EA4-F195701D9B26}"/>
              </a:ext>
            </a:extLst>
          </p:cNvPr>
          <p:cNvSpPr txBox="1"/>
          <p:nvPr/>
        </p:nvSpPr>
        <p:spPr>
          <a:xfrm>
            <a:off x="9515132" y="3724500"/>
            <a:ext cx="931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</a:rPr>
              <a:t>2.7 Million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4E32896-64E8-ECCC-A04F-E2A1A3A6516B}"/>
              </a:ext>
            </a:extLst>
          </p:cNvPr>
          <p:cNvSpPr txBox="1"/>
          <p:nvPr/>
        </p:nvSpPr>
        <p:spPr>
          <a:xfrm>
            <a:off x="9515132" y="2903816"/>
            <a:ext cx="931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accent1"/>
                </a:solidFill>
              </a:rPr>
              <a:t>2.7 Million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615716B-5D4C-95A4-714C-CE7E73F31996}"/>
              </a:ext>
            </a:extLst>
          </p:cNvPr>
          <p:cNvSpPr txBox="1"/>
          <p:nvPr/>
        </p:nvSpPr>
        <p:spPr>
          <a:xfrm>
            <a:off x="9183310" y="4101531"/>
            <a:ext cx="12634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accent3"/>
                </a:solidFill>
              </a:rPr>
              <a:t>59.4 Thousand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9B95FF7-7FB2-321D-4A26-4CC3320E7B22}"/>
              </a:ext>
            </a:extLst>
          </p:cNvPr>
          <p:cNvSpPr txBox="1"/>
          <p:nvPr/>
        </p:nvSpPr>
        <p:spPr>
          <a:xfrm>
            <a:off x="9183309" y="5070442"/>
            <a:ext cx="12634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rgbClr val="00B050"/>
                </a:solidFill>
              </a:rPr>
              <a:t>13.2 Thousand</a:t>
            </a:r>
          </a:p>
        </p:txBody>
      </p:sp>
    </p:spTree>
    <p:extLst>
      <p:ext uri="{BB962C8B-B14F-4D97-AF65-F5344CB8AC3E}">
        <p14:creationId xmlns:p14="http://schemas.microsoft.com/office/powerpoint/2010/main" val="758339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CC7BEB3-D5EC-4355-AEC9-AAFBD2B13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5209953" cy="6858000"/>
          </a:xfr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Agenda</a:t>
            </a:r>
          </a:p>
        </p:txBody>
      </p:sp>
      <p:graphicFrame>
        <p:nvGraphicFramePr>
          <p:cNvPr id="11" name="Text Placeholder 2">
            <a:extLst>
              <a:ext uri="{FF2B5EF4-FFF2-40B4-BE49-F238E27FC236}">
                <a16:creationId xmlns:a16="http://schemas.microsoft.com/office/drawing/2014/main" id="{BD3540F6-D39D-4E41-A4E5-72A9B206D4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5353919"/>
              </p:ext>
            </p:extLst>
          </p:nvPr>
        </p:nvGraphicFramePr>
        <p:xfrm>
          <a:off x="5321279" y="1103924"/>
          <a:ext cx="6711232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643144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6F837-A1ED-472A-9161-98264DD8A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744" y="864116"/>
            <a:ext cx="10128114" cy="612500"/>
          </a:xfrm>
        </p:spPr>
        <p:txBody>
          <a:bodyPr>
            <a:normAutofit/>
          </a:bodyPr>
          <a:lstStyle/>
          <a:p>
            <a:r>
              <a:rPr lang="en-US">
                <a:latin typeface="Century Gothic"/>
              </a:rPr>
              <a:t>BUS SHELTERS &amp; AMENITIES UPDATE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59ABD5-78BD-419D-9D2B-5609A8DD2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B474D2A7-32E0-B840-9DF4-58881E53B73E}" type="slidenum">
              <a:rPr lang="en-US" smtClean="0"/>
              <a:pPr algn="ctr"/>
              <a:t>20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3F14B2-492B-4FF4-8114-327C246A1DD5}"/>
              </a:ext>
            </a:extLst>
          </p:cNvPr>
          <p:cNvSpPr txBox="1"/>
          <p:nvPr/>
        </p:nvSpPr>
        <p:spPr>
          <a:xfrm>
            <a:off x="285564" y="1829040"/>
            <a:ext cx="6233182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Clr>
                <a:srgbClr val="008CCC"/>
              </a:buClr>
              <a:buFont typeface="Arial" panose="020B0604020202020204" pitchFamily="34" charset="0"/>
              <a:buChar char="•"/>
              <a:defRPr/>
            </a:pP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FY23 Amenities Status</a:t>
            </a:r>
          </a:p>
          <a:p>
            <a:pPr marL="800100" lvl="1" indent="-342900">
              <a:spcBef>
                <a:spcPts val="600"/>
              </a:spcBef>
              <a:buClr>
                <a:srgbClr val="008CCC"/>
              </a:buClr>
              <a:buFont typeface="Arial" panose="020B0604020202020204" pitchFamily="34" charset="0"/>
              <a:buChar char="•"/>
              <a:defRPr/>
            </a:pP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 amenities installed</a:t>
            </a:r>
          </a:p>
          <a:p>
            <a:pPr marL="800100" lvl="1" indent="-342900">
              <a:spcBef>
                <a:spcPts val="600"/>
              </a:spcBef>
              <a:buClr>
                <a:srgbClr val="008CCC"/>
              </a:buClr>
              <a:buFont typeface="Arial" panose="020B0604020202020204" pitchFamily="34" charset="0"/>
              <a:buChar char="•"/>
              <a:defRPr/>
            </a:pP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under construction</a:t>
            </a:r>
          </a:p>
          <a:p>
            <a:pPr marL="800100" lvl="1" indent="-342900">
              <a:spcBef>
                <a:spcPts val="600"/>
              </a:spcBef>
              <a:buClr>
                <a:srgbClr val="008CCC"/>
              </a:buClr>
              <a:buFont typeface="Arial" panose="020B0604020202020204" pitchFamily="34" charset="0"/>
              <a:buChar char="•"/>
              <a:defRPr/>
            </a:pP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in permitting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10CB8E6F-D599-734F-0DDF-CD46B1431B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" b="6616"/>
          <a:stretch/>
        </p:blipFill>
        <p:spPr>
          <a:xfrm>
            <a:off x="7384240" y="735380"/>
            <a:ext cx="4807760" cy="577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8090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9ED3F7-638D-0E06-C492-A6BC6A339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B474D2A7-32E0-B840-9DF4-58881E53B73E}" type="slidenum">
              <a:rPr lang="en-US" smtClean="0"/>
              <a:pPr algn="ctr"/>
              <a:t>21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3C08DB-F74E-601C-A038-99C1CE54CD5C}"/>
              </a:ext>
            </a:extLst>
          </p:cNvPr>
          <p:cNvSpPr/>
          <p:nvPr/>
        </p:nvSpPr>
        <p:spPr>
          <a:xfrm>
            <a:off x="1484985" y="1720132"/>
            <a:ext cx="9678009" cy="37555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endParaRPr lang="en-US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C95B9BE-41D6-F085-1A56-5870BF0E3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586" y="613458"/>
            <a:ext cx="10128114" cy="612500"/>
          </a:xfrm>
        </p:spPr>
        <p:txBody>
          <a:bodyPr>
            <a:normAutofit/>
          </a:bodyPr>
          <a:lstStyle/>
          <a:p>
            <a:r>
              <a:rPr lang="en-US">
                <a:latin typeface="Century Gothic"/>
              </a:rPr>
              <a:t>STREETCAR RETURN TO SERVICE UPDATE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0CD6CA-379C-592B-05DD-74C9AD4B167B}"/>
              </a:ext>
            </a:extLst>
          </p:cNvPr>
          <p:cNvSpPr txBox="1"/>
          <p:nvPr/>
        </p:nvSpPr>
        <p:spPr>
          <a:xfrm>
            <a:off x="283694" y="2213282"/>
            <a:ext cx="5249458" cy="243143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Clr>
                <a:srgbClr val="F79109"/>
              </a:buClr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en-US" sz="2200">
                <a:solidFill>
                  <a:srgbClr val="000000"/>
                </a:solidFill>
                <a:ea typeface="Times New Roman" panose="02020603050405020304" pitchFamily="18" charset="0"/>
                <a:cs typeface="Times New Roman"/>
              </a:rPr>
              <a:t>First two Streetcars returned to service in March.</a:t>
            </a:r>
            <a:endParaRPr lang="en-US" sz="2200">
              <a:solidFill>
                <a:srgbClr val="00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Clr>
                <a:srgbClr val="F79109"/>
              </a:buClr>
              <a:buFont typeface="Wingdings" panose="05000000000000000000" pitchFamily="2" charset="2"/>
              <a:buChar char="ü"/>
              <a:tabLst>
                <a:tab pos="457200" algn="l"/>
              </a:tabLst>
            </a:pPr>
            <a:endParaRPr lang="en-US" sz="22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F79109"/>
              </a:buClr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en-US" sz="2200">
                <a:ea typeface="Calibri" panose="020F0502020204030204" pitchFamily="34" charset="0"/>
                <a:cs typeface="Times New Roman"/>
              </a:rPr>
              <a:t>Final sets of Streetcar trucks expected mid-June, with all four cars in service by end of June.</a:t>
            </a:r>
            <a:endParaRPr lang="en-US" sz="2200">
              <a:effectLst/>
              <a:ea typeface="Calibri" panose="020F0502020204030204" pitchFamily="34" charset="0"/>
              <a:cs typeface="Times New Roman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buClr>
                <a:srgbClr val="F79109"/>
              </a:buClr>
              <a:tabLst>
                <a:tab pos="457200" algn="l"/>
              </a:tabLst>
            </a:pPr>
            <a:endParaRPr lang="en-US" sz="2000">
              <a:solidFill>
                <a:srgbClr val="00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picture containing truck, yellow, working&#10;&#10;Description automatically generated">
            <a:extLst>
              <a:ext uri="{FF2B5EF4-FFF2-40B4-BE49-F238E27FC236}">
                <a16:creationId xmlns:a16="http://schemas.microsoft.com/office/drawing/2014/main" id="{46C5AD61-7A3A-3379-335C-1753459F8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7611" y="1431524"/>
            <a:ext cx="6190695" cy="464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382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9ED3F7-638D-0E06-C492-A6BC6A339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B474D2A7-32E0-B840-9DF4-58881E53B73E}" type="slidenum">
              <a:rPr lang="en-US" smtClean="0"/>
              <a:pPr algn="ctr"/>
              <a:t>22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3C08DB-F74E-601C-A038-99C1CE54CD5C}"/>
              </a:ext>
            </a:extLst>
          </p:cNvPr>
          <p:cNvSpPr/>
          <p:nvPr/>
        </p:nvSpPr>
        <p:spPr>
          <a:xfrm>
            <a:off x="1484985" y="1720132"/>
            <a:ext cx="9678009" cy="37555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endParaRPr lang="en-US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C95B9BE-41D6-F085-1A56-5870BF0E3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0192" y="1019275"/>
            <a:ext cx="10128114" cy="612500"/>
          </a:xfrm>
        </p:spPr>
        <p:txBody>
          <a:bodyPr>
            <a:normAutofit/>
          </a:bodyPr>
          <a:lstStyle/>
          <a:p>
            <a:r>
              <a:rPr lang="en-US" dirty="0">
                <a:latin typeface="Century Gothic"/>
              </a:rPr>
              <a:t>MARTA POLICE DEPARTMENT APTA GOLD AWARD </a:t>
            </a:r>
          </a:p>
        </p:txBody>
      </p:sp>
      <p:pic>
        <p:nvPicPr>
          <p:cNvPr id="5" name="Online Media 4" title="MARTA Police Receive National Rail Security Award">
            <a:hlinkClick r:id="" action="ppaction://media"/>
            <a:extLst>
              <a:ext uri="{FF2B5EF4-FFF2-40B4-BE49-F238E27FC236}">
                <a16:creationId xmlns:a16="http://schemas.microsoft.com/office/drawing/2014/main" id="{16FC6CE6-332F-0D19-E5FD-D2A6B9174B2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056894" y="1985494"/>
            <a:ext cx="8078211" cy="45641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44C29FC-6B80-72C9-A7E4-9334BCFFC062}"/>
              </a:ext>
            </a:extLst>
          </p:cNvPr>
          <p:cNvSpPr txBox="1">
            <a:spLocks/>
          </p:cNvSpPr>
          <p:nvPr/>
        </p:nvSpPr>
        <p:spPr>
          <a:xfrm>
            <a:off x="2462139" y="1402087"/>
            <a:ext cx="7118279" cy="4593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kern="1200" spc="0" baseline="0" dirty="0">
                <a:solidFill>
                  <a:schemeClr val="accent6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1500" dirty="0"/>
              <a:t>Partnership with Atlanta Police Department – Joint Bike Patrol Recognized</a:t>
            </a:r>
          </a:p>
        </p:txBody>
      </p:sp>
    </p:spTree>
    <p:extLst>
      <p:ext uri="{BB962C8B-B14F-4D97-AF65-F5344CB8AC3E}">
        <p14:creationId xmlns:p14="http://schemas.microsoft.com/office/powerpoint/2010/main" val="415542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786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CC7BEB3-D5EC-4355-AEC9-AAFBD2B13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Agenda</a:t>
            </a:r>
          </a:p>
        </p:txBody>
      </p:sp>
      <p:graphicFrame>
        <p:nvGraphicFramePr>
          <p:cNvPr id="11" name="Text Placeholder 2">
            <a:extLst>
              <a:ext uri="{FF2B5EF4-FFF2-40B4-BE49-F238E27FC236}">
                <a16:creationId xmlns:a16="http://schemas.microsoft.com/office/drawing/2014/main" id="{BD3540F6-D39D-4E41-A4E5-72A9B206D4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1592143"/>
              </p:ext>
            </p:extLst>
          </p:nvPr>
        </p:nvGraphicFramePr>
        <p:xfrm>
          <a:off x="3114029" y="1275793"/>
          <a:ext cx="861457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72296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CF83746-32B2-4827-A0EA-3FAA5785B1E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95258" y="688992"/>
            <a:ext cx="7263929" cy="612775"/>
          </a:xfrm>
        </p:spPr>
        <p:txBody>
          <a:bodyPr>
            <a:normAutofit fontScale="90000"/>
          </a:bodyPr>
          <a:lstStyle/>
          <a:p>
            <a:r>
              <a:rPr lang="en-US" sz="2400">
                <a:latin typeface="Century Gothic"/>
              </a:rPr>
              <a:t>MORE MARTA ATLANTA RESEQUENCING –</a:t>
            </a:r>
            <a:br>
              <a:rPr lang="en-US" sz="2400">
                <a:latin typeface="Century Gothic"/>
              </a:rPr>
            </a:br>
            <a:r>
              <a:rPr lang="en-US" sz="2400">
                <a:latin typeface="Century Gothic"/>
              </a:rPr>
              <a:t>PUBLIC MEETING SUMMARY</a:t>
            </a:r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0833503-7BD3-445F-D729-262CBB523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412" y="1346658"/>
            <a:ext cx="4618261" cy="349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B1F9431-AD50-7A43-D2C3-224F8211E7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2794010"/>
              </p:ext>
            </p:extLst>
          </p:nvPr>
        </p:nvGraphicFramePr>
        <p:xfrm>
          <a:off x="6667892" y="1346658"/>
          <a:ext cx="4820462" cy="3492192"/>
        </p:xfrm>
        <a:graphic>
          <a:graphicData uri="http://schemas.openxmlformats.org/drawingml/2006/table">
            <a:tbl>
              <a:tblPr/>
              <a:tblGrid>
                <a:gridCol w="4820462">
                  <a:extLst>
                    <a:ext uri="{9D8B030D-6E8A-4147-A177-3AD203B41FA5}">
                      <a16:colId xmlns:a16="http://schemas.microsoft.com/office/drawing/2014/main" val="3305730970"/>
                    </a:ext>
                  </a:extLst>
                </a:gridCol>
              </a:tblGrid>
              <a:tr h="462178">
                <a:tc>
                  <a:txBody>
                    <a:bodyPr/>
                    <a:lstStyle/>
                    <a:p>
                      <a:pPr fontAlgn="t"/>
                      <a:endParaRPr lang="en-US" sz="1800">
                        <a:effectLst/>
                      </a:endParaRPr>
                    </a:p>
                    <a:p>
                      <a:pPr algn="ctr" rtl="0" fontAlgn="base"/>
                      <a:r>
                        <a:rPr lang="en-US" sz="1200" b="1" i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In-Person Tuesday, April 18, 2023, 6-8 p.m.</a:t>
                      </a:r>
                      <a:r>
                        <a:rPr lang="en-US" sz="1200" b="0" i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800" b="0" i="0">
                        <a:solidFill>
                          <a:srgbClr val="262626"/>
                        </a:solidFill>
                        <a:effectLst/>
                        <a:latin typeface="Arial"/>
                      </a:endParaRPr>
                    </a:p>
                  </a:txBody>
                  <a:tcPr marL="89272" marR="89272" marT="44636" marB="44636">
                    <a:lnL w="9525" cap="flat" cmpd="sng" algn="ctr">
                      <a:solidFill>
                        <a:srgbClr val="008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8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8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8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679715"/>
                  </a:ext>
                </a:extLst>
              </a:tr>
              <a:tr h="500846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100" b="0" i="0">
                          <a:solidFill>
                            <a:srgbClr val="262626"/>
                          </a:solidFill>
                          <a:effectLst/>
                          <a:latin typeface="Arial"/>
                        </a:rPr>
                        <a:t>Sylvan Hills Middle School</a:t>
                      </a:r>
                      <a:r>
                        <a:rPr lang="en-US" sz="1100" b="0" i="0">
                          <a:solidFill>
                            <a:srgbClr val="262626"/>
                          </a:solidFill>
                          <a:effectLst/>
                          <a:latin typeface="WordVisiCarriageReturn_MSFontService"/>
                        </a:rPr>
                        <a:t> </a:t>
                      </a:r>
                      <a:br>
                        <a:rPr lang="en-US" sz="1100" b="0" i="0">
                          <a:solidFill>
                            <a:srgbClr val="262626"/>
                          </a:solidFill>
                          <a:effectLst/>
                          <a:latin typeface="WordVisiCarriageReturn_MSFontService"/>
                        </a:rPr>
                      </a:br>
                      <a:r>
                        <a:rPr lang="en-US" sz="1100" b="0" i="0">
                          <a:solidFill>
                            <a:srgbClr val="262626"/>
                          </a:solidFill>
                          <a:effectLst/>
                          <a:latin typeface="Arial"/>
                        </a:rPr>
                        <a:t>1461 Sylvan Rd SW, Atlanta GA 30310</a:t>
                      </a:r>
                      <a:r>
                        <a:rPr lang="en-US" sz="1100" b="0" i="0">
                          <a:solidFill>
                            <a:srgbClr val="262626"/>
                          </a:solidFill>
                          <a:effectLst/>
                          <a:latin typeface="WordVisiCarriageReturn_MSFontService"/>
                        </a:rPr>
                        <a:t> </a:t>
                      </a:r>
                      <a:br>
                        <a:rPr lang="en-US" sz="1100" b="0" i="0">
                          <a:solidFill>
                            <a:srgbClr val="262626"/>
                          </a:solidFill>
                          <a:effectLst/>
                          <a:latin typeface="WordVisiCarriageReturn_MSFontService"/>
                        </a:rPr>
                      </a:br>
                      <a:r>
                        <a:rPr lang="en-US" sz="1100" b="0" i="0">
                          <a:solidFill>
                            <a:srgbClr val="262626"/>
                          </a:solidFill>
                          <a:effectLst/>
                          <a:latin typeface="Arial"/>
                        </a:rPr>
                        <a:t>Total attendance: 45 </a:t>
                      </a:r>
                      <a:endParaRPr lang="en-US" sz="1800" b="0" i="0">
                        <a:solidFill>
                          <a:srgbClr val="262626"/>
                        </a:solidFill>
                        <a:effectLst/>
                        <a:latin typeface="Arial"/>
                      </a:endParaRPr>
                    </a:p>
                  </a:txBody>
                  <a:tcPr marL="89272" marR="89272" marT="44636" marB="44636">
                    <a:lnL w="9525" cap="flat" cmpd="sng" algn="ctr">
                      <a:solidFill>
                        <a:srgbClr val="008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8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8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8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8420795"/>
                  </a:ext>
                </a:extLst>
              </a:tr>
              <a:tr h="384843">
                <a:tc>
                  <a:txBody>
                    <a:bodyPr/>
                    <a:lstStyle/>
                    <a:p>
                      <a:pPr algn="ctr" rtl="0" fontAlgn="base"/>
                      <a:endParaRPr lang="en-US" sz="1200" b="1" i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base"/>
                      <a:r>
                        <a:rPr lang="en-US" sz="1200" b="1" i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Virtual: Wednesday, April 19, 2023, 6-8 p.m. </a:t>
                      </a:r>
                      <a:r>
                        <a:rPr lang="en-US" sz="1200" b="0" i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800" b="0" i="0">
                        <a:solidFill>
                          <a:srgbClr val="262626"/>
                        </a:solidFill>
                        <a:effectLst/>
                        <a:latin typeface="Arial"/>
                      </a:endParaRPr>
                    </a:p>
                  </a:txBody>
                  <a:tcPr marL="89272" marR="89272" marT="44636" marB="44636">
                    <a:lnL w="9525" cap="flat" cmpd="sng" algn="ctr">
                      <a:solidFill>
                        <a:srgbClr val="008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8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8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8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8860387"/>
                  </a:ext>
                </a:extLst>
              </a:tr>
              <a:tr h="500846">
                <a:tc>
                  <a:txBody>
                    <a:bodyPr/>
                    <a:lstStyle/>
                    <a:p>
                      <a:pPr algn="ctr" rtl="0" fontAlgn="base"/>
                      <a:r>
                        <a:rPr lang="fr-FR" sz="1100" b="0" i="0">
                          <a:solidFill>
                            <a:srgbClr val="262626"/>
                          </a:solidFill>
                          <a:effectLst/>
                          <a:latin typeface="Arial"/>
                        </a:rPr>
                        <a:t>Zoom</a:t>
                      </a:r>
                      <a:r>
                        <a:rPr lang="fr-FR" sz="1100" b="0" i="0">
                          <a:solidFill>
                            <a:srgbClr val="262626"/>
                          </a:solidFill>
                          <a:effectLst/>
                          <a:latin typeface="WordVisiCarriageReturn_MSFontService"/>
                        </a:rPr>
                        <a:t> </a:t>
                      </a:r>
                      <a:br>
                        <a:rPr lang="fr-FR" sz="1100" b="0" i="0">
                          <a:solidFill>
                            <a:srgbClr val="262626"/>
                          </a:solidFill>
                          <a:effectLst/>
                          <a:latin typeface="WordVisiCarriageReturn_MSFontService"/>
                        </a:rPr>
                      </a:br>
                      <a:r>
                        <a:rPr lang="fr-FR" sz="1000" b="0" i="0" u="sng" strike="noStrike">
                          <a:solidFill>
                            <a:srgbClr val="0D2E46"/>
                          </a:solidFill>
                          <a:effectLst/>
                          <a:latin typeface="Arial"/>
                          <a:hlinkClick r:id="rId4"/>
                        </a:rPr>
                        <a:t>https://youtu.be/OlnXkFj5aeo</a:t>
                      </a:r>
                      <a:r>
                        <a:rPr lang="fr-FR" sz="1100" b="0" i="0">
                          <a:solidFill>
                            <a:srgbClr val="262626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fr-FR" sz="1100" b="0" i="0">
                          <a:solidFill>
                            <a:srgbClr val="262626"/>
                          </a:solidFill>
                          <a:effectLst/>
                          <a:latin typeface="WordVisiCarriageReturn_MSFontService"/>
                        </a:rPr>
                        <a:t> </a:t>
                      </a:r>
                      <a:br>
                        <a:rPr lang="fr-FR" sz="1100" b="0" i="0">
                          <a:solidFill>
                            <a:srgbClr val="262626"/>
                          </a:solidFill>
                          <a:effectLst/>
                          <a:latin typeface="WordVisiCarriageReturn_MSFontService"/>
                        </a:rPr>
                      </a:br>
                      <a:r>
                        <a:rPr lang="fr-FR" sz="1100" b="0" i="0">
                          <a:solidFill>
                            <a:srgbClr val="262626"/>
                          </a:solidFill>
                          <a:effectLst/>
                          <a:latin typeface="Arial"/>
                        </a:rPr>
                        <a:t>Total attendance: 155 </a:t>
                      </a:r>
                      <a:endParaRPr lang="fr-FR" sz="1800" b="0" i="0">
                        <a:solidFill>
                          <a:srgbClr val="262626"/>
                        </a:solidFill>
                        <a:effectLst/>
                        <a:latin typeface="Arial"/>
                      </a:endParaRPr>
                    </a:p>
                  </a:txBody>
                  <a:tcPr marL="89272" marR="89272" marT="44636" marB="44636">
                    <a:lnL w="9525" cap="flat" cmpd="sng" algn="ctr">
                      <a:solidFill>
                        <a:srgbClr val="008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8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8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8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2131415"/>
                  </a:ext>
                </a:extLst>
              </a:tr>
              <a:tr h="462178">
                <a:tc>
                  <a:txBody>
                    <a:bodyPr/>
                    <a:lstStyle/>
                    <a:p>
                      <a:pPr fontAlgn="t"/>
                      <a:endParaRPr lang="en-US" sz="1800">
                        <a:effectLst/>
                      </a:endParaRPr>
                    </a:p>
                    <a:p>
                      <a:pPr algn="ctr" rtl="0" fontAlgn="base"/>
                      <a:r>
                        <a:rPr lang="en-US" sz="1200" b="1" i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In-Person: Thursday, April 20, 2023, 6-8 p.m.</a:t>
                      </a:r>
                      <a:r>
                        <a:rPr lang="en-US" sz="1200" b="0" i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800" b="0" i="0">
                        <a:solidFill>
                          <a:srgbClr val="262626"/>
                        </a:solidFill>
                        <a:effectLst/>
                        <a:latin typeface="Arial"/>
                      </a:endParaRPr>
                    </a:p>
                  </a:txBody>
                  <a:tcPr marL="89272" marR="89272" marT="44636" marB="44636">
                    <a:lnL w="9525" cap="flat" cmpd="sng" algn="ctr">
                      <a:solidFill>
                        <a:srgbClr val="008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8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8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8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1632750"/>
                  </a:ext>
                </a:extLst>
              </a:tr>
              <a:tr h="642627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100" b="0" i="0">
                          <a:solidFill>
                            <a:srgbClr val="262626"/>
                          </a:solidFill>
                          <a:effectLst/>
                          <a:latin typeface="Arial"/>
                        </a:rPr>
                        <a:t>All Saints Episcopal Church </a:t>
                      </a:r>
                      <a:endParaRPr lang="en-US" sz="1800" b="0" i="0">
                        <a:solidFill>
                          <a:srgbClr val="262626"/>
                        </a:solidFill>
                        <a:effectLst/>
                        <a:latin typeface="Arial"/>
                      </a:endParaRPr>
                    </a:p>
                    <a:p>
                      <a:pPr algn="ctr" rtl="0" fontAlgn="base"/>
                      <a:r>
                        <a:rPr lang="en-US" sz="1100" b="0" i="0">
                          <a:solidFill>
                            <a:srgbClr val="262626"/>
                          </a:solidFill>
                          <a:effectLst/>
                          <a:latin typeface="Arial"/>
                        </a:rPr>
                        <a:t>634 W Peachtree St NW, Atlanta GA 30308 </a:t>
                      </a:r>
                      <a:endParaRPr lang="en-US" sz="1800" b="0" i="0">
                        <a:solidFill>
                          <a:srgbClr val="262626"/>
                        </a:solidFill>
                        <a:effectLst/>
                        <a:latin typeface="Arial"/>
                      </a:endParaRPr>
                    </a:p>
                    <a:p>
                      <a:pPr algn="ctr" rtl="0" fontAlgn="base"/>
                      <a:r>
                        <a:rPr lang="en-US" sz="1100" b="0" i="0" u="sng" strike="noStrike">
                          <a:solidFill>
                            <a:srgbClr val="0D2E46"/>
                          </a:solidFill>
                          <a:effectLst/>
                          <a:latin typeface="Arial"/>
                          <a:hlinkClick r:id="rId5"/>
                        </a:rPr>
                        <a:t>https://youtu.be/uHig24sqNE8</a:t>
                      </a:r>
                      <a:r>
                        <a:rPr lang="en-US" sz="1100" b="0" i="0">
                          <a:solidFill>
                            <a:srgbClr val="262626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800" b="0" i="0">
                        <a:solidFill>
                          <a:srgbClr val="262626"/>
                        </a:solidFill>
                        <a:effectLst/>
                        <a:latin typeface="Arial"/>
                      </a:endParaRPr>
                    </a:p>
                    <a:p>
                      <a:pPr algn="ctr" rtl="0" fontAlgn="base"/>
                      <a:r>
                        <a:rPr lang="en-US" sz="1100" b="0" i="0">
                          <a:solidFill>
                            <a:srgbClr val="262626"/>
                          </a:solidFill>
                          <a:effectLst/>
                          <a:latin typeface="Arial"/>
                        </a:rPr>
                        <a:t>Total attendance: 55 </a:t>
                      </a:r>
                      <a:endParaRPr lang="en-US" sz="1800" b="0" i="0">
                        <a:solidFill>
                          <a:srgbClr val="262626"/>
                        </a:solidFill>
                        <a:effectLst/>
                        <a:latin typeface="Arial"/>
                      </a:endParaRPr>
                    </a:p>
                  </a:txBody>
                  <a:tcPr marL="89272" marR="89272" marT="44636" marB="44636">
                    <a:lnL w="9525" cap="flat" cmpd="sng" algn="ctr">
                      <a:solidFill>
                        <a:srgbClr val="008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8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8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8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285873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EF0DCE6-66FD-5B98-C347-83B9F24E394B}"/>
              </a:ext>
            </a:extLst>
          </p:cNvPr>
          <p:cNvSpPr txBox="1"/>
          <p:nvPr/>
        </p:nvSpPr>
        <p:spPr>
          <a:xfrm>
            <a:off x="186520" y="5040316"/>
            <a:ext cx="10654305" cy="16312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2000" dirty="0"/>
              <a:t>Themes</a:t>
            </a:r>
            <a:endParaRPr lang="en-US"/>
          </a:p>
          <a:p>
            <a:pPr marL="742950" lvl="1" indent="-285750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sz="2000" dirty="0"/>
              <a:t>Concern regarding the Streetcar East Extension, with opponents expressing a strong preference for preserving access to neighborhoods and businesses</a:t>
            </a:r>
          </a:p>
          <a:p>
            <a:pPr marL="742950" lvl="1" indent="-285750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sz="2000" dirty="0"/>
              <a:t>Concern about operational challenges faced by existing Streetcar</a:t>
            </a:r>
          </a:p>
          <a:p>
            <a:pPr marL="742950" lvl="1" indent="-285750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sz="2000" dirty="0"/>
              <a:t>Concern about construction impacts generally</a:t>
            </a:r>
          </a:p>
        </p:txBody>
      </p:sp>
    </p:spTree>
    <p:extLst>
      <p:ext uri="{BB962C8B-B14F-4D97-AF65-F5344CB8AC3E}">
        <p14:creationId xmlns:p14="http://schemas.microsoft.com/office/powerpoint/2010/main" val="3204576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22262EF-A3F1-430D-95FF-C619BB9DA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963" y="780912"/>
            <a:ext cx="10972800" cy="684466"/>
          </a:xfrm>
        </p:spPr>
        <p:txBody>
          <a:bodyPr/>
          <a:lstStyle/>
          <a:p>
            <a:r>
              <a:rPr lang="en-US">
                <a:latin typeface="Century Gothic"/>
              </a:rPr>
              <a:t>2019 ENHANCED BUS SERVICE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BDD138-ED0D-4B63-AEC0-4EFC357D4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74D2A7-32E0-B840-9DF4-58881E53B73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6" descr="Picture1.jpg">
            <a:extLst>
              <a:ext uri="{FF2B5EF4-FFF2-40B4-BE49-F238E27FC236}">
                <a16:creationId xmlns:a16="http://schemas.microsoft.com/office/drawing/2014/main" id="{F6EBCCC3-0FEF-1C6F-5D9D-E07921686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0551" y="980683"/>
            <a:ext cx="5409062" cy="576366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E025B7A-FF1C-2232-22A4-C7D4420C154C}"/>
              </a:ext>
            </a:extLst>
          </p:cNvPr>
          <p:cNvGrpSpPr/>
          <p:nvPr/>
        </p:nvGrpSpPr>
        <p:grpSpPr>
          <a:xfrm>
            <a:off x="72387" y="3415476"/>
            <a:ext cx="6849431" cy="2363627"/>
            <a:chOff x="72387" y="3415476"/>
            <a:chExt cx="6849431" cy="236362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3329B71-5682-DA87-0269-099256693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387" y="4273943"/>
              <a:ext cx="6849431" cy="150516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2FFBC85-B687-7740-79C0-009072B0B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49046" y="3415476"/>
              <a:ext cx="4048690" cy="876422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2B68A6B-A815-ABEE-6F43-89E30C033341}"/>
              </a:ext>
            </a:extLst>
          </p:cNvPr>
          <p:cNvSpPr txBox="1"/>
          <p:nvPr/>
        </p:nvSpPr>
        <p:spPr>
          <a:xfrm>
            <a:off x="560658" y="5771367"/>
            <a:ext cx="740261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i="1"/>
              <a:t>* For FY2023 bus service and streetcar O&amp;M actual costs will be included at the end of the fiscal year</a:t>
            </a:r>
            <a:r>
              <a:rPr lang="en-US" sz="1200" i="1"/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7AB6A0-0BED-4BE0-1835-17D23271B6FC}"/>
              </a:ext>
            </a:extLst>
          </p:cNvPr>
          <p:cNvSpPr txBox="1"/>
          <p:nvPr/>
        </p:nvSpPr>
        <p:spPr>
          <a:xfrm>
            <a:off x="560658" y="1651247"/>
            <a:ext cx="51654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sz="2000"/>
              <a:t>11 new routes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sz="2000"/>
              <a:t>49 routes with increased frequency or service hours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sz="2000"/>
              <a:t>Actual spend dropped due to COVID</a:t>
            </a:r>
          </a:p>
        </p:txBody>
      </p:sp>
    </p:spTree>
    <p:extLst>
      <p:ext uri="{BB962C8B-B14F-4D97-AF65-F5344CB8AC3E}">
        <p14:creationId xmlns:p14="http://schemas.microsoft.com/office/powerpoint/2010/main" val="2763750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Chart 29">
            <a:extLst>
              <a:ext uri="{FF2B5EF4-FFF2-40B4-BE49-F238E27FC236}">
                <a16:creationId xmlns:a16="http://schemas.microsoft.com/office/drawing/2014/main" id="{D2CDB623-B621-4822-BF7F-B401048BFD27}"/>
              </a:ext>
            </a:extLst>
          </p:cNvPr>
          <p:cNvGraphicFramePr>
            <a:graphicFrameLocks/>
          </p:cNvGraphicFramePr>
          <p:nvPr/>
        </p:nvGraphicFramePr>
        <p:xfrm>
          <a:off x="441509" y="1336855"/>
          <a:ext cx="5016315" cy="5400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3">
            <a:extLst>
              <a:ext uri="{FF2B5EF4-FFF2-40B4-BE49-F238E27FC236}">
                <a16:creationId xmlns:a16="http://schemas.microsoft.com/office/drawing/2014/main" id="{6FC47BC3-5D64-486A-AEBF-A32E80A41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963" y="1235036"/>
            <a:ext cx="9029938" cy="382296"/>
          </a:xfrm>
        </p:spPr>
        <p:txBody>
          <a:bodyPr>
            <a:normAutofit/>
          </a:bodyPr>
          <a:lstStyle/>
          <a:p>
            <a:r>
              <a:rPr lang="en-US" sz="1600">
                <a:cs typeface="Helvetica" panose="020B0604020202020204" pitchFamily="34" charset="0"/>
              </a:rPr>
              <a:t>Summary of Annualized Revenue Hours on More MARTA Routes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A218A89-9158-4D59-9D6A-70B4037D9009}"/>
              </a:ext>
            </a:extLst>
          </p:cNvPr>
          <p:cNvSpPr/>
          <p:nvPr/>
        </p:nvSpPr>
        <p:spPr>
          <a:xfrm>
            <a:off x="1171122" y="2517739"/>
            <a:ext cx="780983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918,833</a:t>
            </a:r>
            <a:r>
              <a:rPr lang="en-US" sz="1200" b="1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0FE5BE4-D241-46AB-987B-7100AA12F30E}"/>
              </a:ext>
            </a:extLst>
          </p:cNvPr>
          <p:cNvSpPr/>
          <p:nvPr/>
        </p:nvSpPr>
        <p:spPr>
          <a:xfrm>
            <a:off x="1953972" y="1556595"/>
            <a:ext cx="865943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1,155,014</a:t>
            </a:r>
            <a:endParaRPr lang="en-US" sz="1200" b="1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5BB9FE6-27DC-4CA8-8A5A-DF57FE4CD4F3}"/>
              </a:ext>
            </a:extLst>
          </p:cNvPr>
          <p:cNvSpPr/>
          <p:nvPr/>
        </p:nvSpPr>
        <p:spPr>
          <a:xfrm>
            <a:off x="2769369" y="1922050"/>
            <a:ext cx="865943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1,065,493</a:t>
            </a:r>
            <a:endParaRPr lang="en-US" sz="1200" b="1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140EC91-27EA-47DE-9475-B1C4B7365E74}"/>
              </a:ext>
            </a:extLst>
          </p:cNvPr>
          <p:cNvSpPr/>
          <p:nvPr/>
        </p:nvSpPr>
        <p:spPr>
          <a:xfrm>
            <a:off x="3674220" y="2406015"/>
            <a:ext cx="737702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944,072</a:t>
            </a:r>
            <a:endParaRPr lang="en-US" sz="1200" b="1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7A2D2F8-27A8-45AB-B08A-0C59E5F21EE5}"/>
              </a:ext>
            </a:extLst>
          </p:cNvPr>
          <p:cNvSpPr/>
          <p:nvPr/>
        </p:nvSpPr>
        <p:spPr>
          <a:xfrm>
            <a:off x="4522155" y="2426583"/>
            <a:ext cx="737702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940,360</a:t>
            </a:r>
            <a:endParaRPr lang="en-US" sz="1200" b="1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4571370-266E-49AD-9C98-1E7F825011B6}"/>
              </a:ext>
            </a:extLst>
          </p:cNvPr>
          <p:cNvSpPr/>
          <p:nvPr/>
        </p:nvSpPr>
        <p:spPr>
          <a:xfrm>
            <a:off x="1034765" y="6508846"/>
            <a:ext cx="3525490" cy="1445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F2374E3-3043-4769-BDFA-84ADC9A19551}"/>
              </a:ext>
            </a:extLst>
          </p:cNvPr>
          <p:cNvSpPr txBox="1"/>
          <p:nvPr/>
        </p:nvSpPr>
        <p:spPr>
          <a:xfrm>
            <a:off x="1171122" y="6461111"/>
            <a:ext cx="7744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solidFill>
                  <a:schemeClr val="tx1">
                    <a:lumMod val="65000"/>
                    <a:lumOff val="35000"/>
                  </a:schemeClr>
                </a:solidFill>
              </a:rPr>
              <a:t>Dec ‘16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6E6DB9A-8B38-42C2-887A-F752F9059301}"/>
              </a:ext>
            </a:extLst>
          </p:cNvPr>
          <p:cNvSpPr txBox="1"/>
          <p:nvPr/>
        </p:nvSpPr>
        <p:spPr>
          <a:xfrm>
            <a:off x="2009249" y="6458012"/>
            <a:ext cx="7744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solidFill>
                  <a:schemeClr val="tx1">
                    <a:lumMod val="65000"/>
                    <a:lumOff val="35000"/>
                  </a:schemeClr>
                </a:solidFill>
              </a:rPr>
              <a:t>Dec ‘18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BC94520-EC05-4AC7-BF9C-F65FA4FFBCEA}"/>
              </a:ext>
            </a:extLst>
          </p:cNvPr>
          <p:cNvSpPr txBox="1"/>
          <p:nvPr/>
        </p:nvSpPr>
        <p:spPr>
          <a:xfrm>
            <a:off x="2784665" y="6458013"/>
            <a:ext cx="8524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solidFill>
                  <a:schemeClr val="tx1">
                    <a:lumMod val="65000"/>
                    <a:lumOff val="35000"/>
                  </a:schemeClr>
                </a:solidFill>
              </a:rPr>
              <a:t>April ‘20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6DEAFE8-7EDB-48C1-97F6-F4AE31F638A8}"/>
              </a:ext>
            </a:extLst>
          </p:cNvPr>
          <p:cNvSpPr txBox="1"/>
          <p:nvPr/>
        </p:nvSpPr>
        <p:spPr>
          <a:xfrm>
            <a:off x="3652185" y="6461111"/>
            <a:ext cx="7744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solidFill>
                  <a:schemeClr val="tx1">
                    <a:lumMod val="65000"/>
                    <a:lumOff val="35000"/>
                  </a:schemeClr>
                </a:solidFill>
              </a:rPr>
              <a:t>Aug ‘21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3B3EC7C-B8A9-4A0D-AB64-26D73D43A93B}"/>
              </a:ext>
            </a:extLst>
          </p:cNvPr>
          <p:cNvSpPr txBox="1"/>
          <p:nvPr/>
        </p:nvSpPr>
        <p:spPr>
          <a:xfrm>
            <a:off x="4463532" y="6458014"/>
            <a:ext cx="877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solidFill>
                  <a:schemeClr val="tx1">
                    <a:lumMod val="65000"/>
                    <a:lumOff val="35000"/>
                  </a:schemeClr>
                </a:solidFill>
              </a:rPr>
              <a:t>April ‘23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C29282E-F6C5-4E29-A907-8DCF6A8123E6}"/>
              </a:ext>
            </a:extLst>
          </p:cNvPr>
          <p:cNvSpPr/>
          <p:nvPr/>
        </p:nvSpPr>
        <p:spPr>
          <a:xfrm>
            <a:off x="5565495" y="5606289"/>
            <a:ext cx="102677" cy="102677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E090C23-BF52-4ADC-ACCC-7B7F74BDABC2}"/>
              </a:ext>
            </a:extLst>
          </p:cNvPr>
          <p:cNvSpPr/>
          <p:nvPr/>
        </p:nvSpPr>
        <p:spPr>
          <a:xfrm>
            <a:off x="5565494" y="6012873"/>
            <a:ext cx="102677" cy="102677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6BEC342-74D8-4576-A867-FA2871B50AB7}"/>
              </a:ext>
            </a:extLst>
          </p:cNvPr>
          <p:cNvSpPr txBox="1"/>
          <p:nvPr/>
        </p:nvSpPr>
        <p:spPr>
          <a:xfrm>
            <a:off x="5661283" y="5522177"/>
            <a:ext cx="1400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cs typeface="Calibri" panose="020F0502020204030204" pitchFamily="34" charset="0"/>
              </a:rPr>
              <a:t>Pre-More MARTA revenue hours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CE2D14B-AD25-4570-88EA-1B4FE78E2FA6}"/>
              </a:ext>
            </a:extLst>
          </p:cNvPr>
          <p:cNvSpPr txBox="1"/>
          <p:nvPr/>
        </p:nvSpPr>
        <p:spPr>
          <a:xfrm>
            <a:off x="5654932" y="5928577"/>
            <a:ext cx="13706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cs typeface="Calibri" panose="020F0502020204030204" pitchFamily="34" charset="0"/>
              </a:rPr>
              <a:t>More MARTA Bus Enhancements revenue hours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8C8F7F5-BFD3-4370-A1DD-BA23E1515A85}"/>
              </a:ext>
            </a:extLst>
          </p:cNvPr>
          <p:cNvCxnSpPr/>
          <p:nvPr/>
        </p:nvCxnSpPr>
        <p:spPr>
          <a:xfrm>
            <a:off x="1231090" y="2789887"/>
            <a:ext cx="4109884" cy="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8A824BE9-3D03-46D1-A913-6F304F0269AA}"/>
              </a:ext>
            </a:extLst>
          </p:cNvPr>
          <p:cNvSpPr txBox="1"/>
          <p:nvPr/>
        </p:nvSpPr>
        <p:spPr>
          <a:xfrm>
            <a:off x="5340974" y="2665763"/>
            <a:ext cx="13071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Baseline of pre-More MARTA revenue hours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F94E5956-F4A0-B408-751B-34E0EF765A1E}"/>
              </a:ext>
            </a:extLst>
          </p:cNvPr>
          <p:cNvSpPr txBox="1">
            <a:spLocks/>
          </p:cNvSpPr>
          <p:nvPr/>
        </p:nvSpPr>
        <p:spPr>
          <a:xfrm>
            <a:off x="7569644" y="1695094"/>
            <a:ext cx="4389906" cy="48504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b="1">
                <a:solidFill>
                  <a:srgbClr val="FEA60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Even once fully restored </a:t>
            </a:r>
            <a:r>
              <a:rPr lang="en-US">
                <a:latin typeface="Helvetica" panose="020B0604020202020204" pitchFamily="34" charset="0"/>
                <a:cs typeface="Helvetica" panose="020B0604020202020204" pitchFamily="34" charset="0"/>
              </a:rPr>
              <a:t>to the August 2021 service level, More MARTA routes will see </a:t>
            </a:r>
            <a:r>
              <a:rPr lang="en-US" b="1">
                <a:solidFill>
                  <a:srgbClr val="FEA60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relatively low levels </a:t>
            </a:r>
            <a:r>
              <a:rPr lang="en-US">
                <a:latin typeface="Helvetica" panose="020B0604020202020204" pitchFamily="34" charset="0"/>
                <a:cs typeface="Helvetica" panose="020B0604020202020204" pitchFamily="34" charset="0"/>
              </a:rPr>
              <a:t>of extra service compared to December 2018.</a:t>
            </a:r>
          </a:p>
          <a:p>
            <a:endParaRPr lang="en-US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>
                <a:latin typeface="Helvetica" panose="020B0604020202020204" pitchFamily="34" charset="0"/>
                <a:cs typeface="Helvetica" panose="020B0604020202020204" pitchFamily="34" charset="0"/>
              </a:rPr>
              <a:t>At the August 2021 service level, </a:t>
            </a:r>
            <a:r>
              <a:rPr lang="en-US" b="1">
                <a:solidFill>
                  <a:srgbClr val="FEA60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89.3% of More MARTA enhancement hours will remain unrestored </a:t>
            </a:r>
            <a:r>
              <a:rPr lang="en-US">
                <a:latin typeface="Helvetica" panose="020B0604020202020204" pitchFamily="34" charset="0"/>
                <a:cs typeface="Helvetica" panose="020B0604020202020204" pitchFamily="34" charset="0"/>
              </a:rPr>
              <a:t>compared to their peak in December 2018</a:t>
            </a:r>
          </a:p>
          <a:p>
            <a:pPr marL="342900" indent="-342900"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>
                <a:latin typeface="Helvetica" panose="020B0604020202020204" pitchFamily="34" charset="0"/>
                <a:cs typeface="Helvetica" panose="020B0604020202020204" pitchFamily="34" charset="0"/>
              </a:rPr>
              <a:t>This is </a:t>
            </a:r>
            <a:r>
              <a:rPr lang="en-US" b="1">
                <a:solidFill>
                  <a:srgbClr val="FEA60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only 2.3% more </a:t>
            </a:r>
            <a:r>
              <a:rPr lang="en-US">
                <a:latin typeface="Helvetica" panose="020B0604020202020204" pitchFamily="34" charset="0"/>
                <a:cs typeface="Helvetica" panose="020B0604020202020204" pitchFamily="34" charset="0"/>
              </a:rPr>
              <a:t>hours </a:t>
            </a:r>
            <a:r>
              <a:rPr lang="en-US" b="1">
                <a:solidFill>
                  <a:srgbClr val="FEA60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than the pre-More MARTA level</a:t>
            </a:r>
            <a:r>
              <a:rPr lang="en-US">
                <a:latin typeface="Helvetica" panose="020B0604020202020204" pitchFamily="34" charset="0"/>
                <a:cs typeface="Helvetica" panose="020B0604020202020204" pitchFamily="34" charset="0"/>
              </a:rPr>
              <a:t> in December 2016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BEA50AA6-0230-1870-A116-CD0B0DEC4027}"/>
              </a:ext>
            </a:extLst>
          </p:cNvPr>
          <p:cNvSpPr txBox="1">
            <a:spLocks/>
          </p:cNvSpPr>
          <p:nvPr/>
        </p:nvSpPr>
        <p:spPr>
          <a:xfrm>
            <a:off x="366963" y="780912"/>
            <a:ext cx="10972800" cy="6844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kern="1200" spc="0" baseline="0" dirty="0">
                <a:solidFill>
                  <a:schemeClr val="accent6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>
                <a:latin typeface="Century Gothic"/>
              </a:rPr>
              <a:t>MORE MARTA ATLANTA ENHANCED BUS SERVICE LEVELS</a:t>
            </a:r>
          </a:p>
        </p:txBody>
      </p:sp>
    </p:spTree>
    <p:extLst>
      <p:ext uri="{BB962C8B-B14F-4D97-AF65-F5344CB8AC3E}">
        <p14:creationId xmlns:p14="http://schemas.microsoft.com/office/powerpoint/2010/main" val="668442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BDD138-ED0D-4B63-AEC0-4EFC357D4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74D2A7-32E0-B840-9DF4-58881E53B73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066ECA5E-24E7-3662-2F49-A2625B649540}"/>
              </a:ext>
            </a:extLst>
          </p:cNvPr>
          <p:cNvSpPr txBox="1">
            <a:spLocks/>
          </p:cNvSpPr>
          <p:nvPr/>
        </p:nvSpPr>
        <p:spPr>
          <a:xfrm>
            <a:off x="1495694" y="505164"/>
            <a:ext cx="6212544" cy="5530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8000" b="1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2800">
                <a:solidFill>
                  <a:srgbClr val="B23A12"/>
                </a:solidFill>
                <a:latin typeface="Century Gothic"/>
              </a:rPr>
              <a:t>FY24 BUDGET OVERVIEW 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1938FD-4F90-AD7F-651B-52612DCE1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0022" y="1355407"/>
            <a:ext cx="5591955" cy="455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269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BDD138-ED0D-4B63-AEC0-4EFC357D4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74D2A7-32E0-B840-9DF4-58881E53B73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066ECA5E-24E7-3662-2F49-A2625B649540}"/>
              </a:ext>
            </a:extLst>
          </p:cNvPr>
          <p:cNvSpPr txBox="1">
            <a:spLocks/>
          </p:cNvSpPr>
          <p:nvPr/>
        </p:nvSpPr>
        <p:spPr>
          <a:xfrm>
            <a:off x="275618" y="572274"/>
            <a:ext cx="6212544" cy="55301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8000" b="1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2800">
                <a:solidFill>
                  <a:srgbClr val="B23A12"/>
                </a:solidFill>
                <a:latin typeface="Century Gothic"/>
              </a:rPr>
              <a:t>FY24 MORE MARTA ATLANTA BUDGET 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EAA36B0-62AF-3A06-82BC-B78044250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890" y="1077412"/>
            <a:ext cx="6044519" cy="459375"/>
          </a:xfrm>
        </p:spPr>
        <p:txBody>
          <a:bodyPr>
            <a:normAutofit/>
          </a:bodyPr>
          <a:lstStyle/>
          <a:p>
            <a:r>
              <a:rPr lang="en-US" sz="1500" b="1">
                <a:solidFill>
                  <a:schemeClr val="accent6"/>
                </a:solidFill>
                <a:latin typeface="Century Gothic" panose="020B0502020202020204" pitchFamily="34" charset="0"/>
              </a:rPr>
              <a:t>More MARTA Atlanta Sources and Uses </a:t>
            </a:r>
            <a:r>
              <a:rPr lang="en-US" sz="1050" b="1">
                <a:solidFill>
                  <a:schemeClr val="accent6"/>
                </a:solidFill>
                <a:latin typeface="Century Gothic" panose="020B0502020202020204" pitchFamily="34" charset="0"/>
              </a:rPr>
              <a:t>(Dollars in Millions)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952166D-19B0-917E-0793-6C39495668F9}"/>
              </a:ext>
            </a:extLst>
          </p:cNvPr>
          <p:cNvSpPr txBox="1">
            <a:spLocks/>
          </p:cNvSpPr>
          <p:nvPr/>
        </p:nvSpPr>
        <p:spPr>
          <a:xfrm>
            <a:off x="2706980" y="3533506"/>
            <a:ext cx="6772454" cy="4593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kern="1200" spc="0" baseline="0" dirty="0">
                <a:solidFill>
                  <a:schemeClr val="accent6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1500" dirty="0"/>
              <a:t>More MARTA Atlanta Capital and Operations Sales Tax Breakdown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F5172A-A9DF-12E9-449D-88E9A45F4D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842"/>
          <a:stretch/>
        </p:blipFill>
        <p:spPr>
          <a:xfrm>
            <a:off x="2337771" y="3875407"/>
            <a:ext cx="6563641" cy="17397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64F340C-C59E-972F-4886-8CD3AC56F6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7606" y="5637993"/>
            <a:ext cx="4991797" cy="10669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517EF15-6C3A-DE18-6403-56AAD319C0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5697" y="1430246"/>
            <a:ext cx="3375613" cy="214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778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CF83746-32B2-4827-A0EA-3FAA5785B1E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2454" y="515616"/>
            <a:ext cx="6645400" cy="612775"/>
          </a:xfrm>
        </p:spPr>
        <p:txBody>
          <a:bodyPr>
            <a:normAutofit fontScale="90000"/>
          </a:bodyPr>
          <a:lstStyle/>
          <a:p>
            <a:r>
              <a:rPr lang="en-US" sz="2400">
                <a:latin typeface="Century Gothic"/>
              </a:rPr>
              <a:t>MORE MARTA ATLANTA FY24 CAPITAL BUDGET</a:t>
            </a:r>
            <a:endParaRPr lang="en-US">
              <a:latin typeface="Century Gothic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FD77B7-EFB2-582D-E742-4637F3C15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0458" y="1720139"/>
            <a:ext cx="7794133" cy="417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87406"/>
      </p:ext>
    </p:extLst>
  </p:cSld>
  <p:clrMapOvr>
    <a:masterClrMapping/>
  </p:clrMapOvr>
</p:sld>
</file>

<file path=ppt/theme/theme1.xml><?xml version="1.0" encoding="utf-8"?>
<a:theme xmlns:a="http://schemas.openxmlformats.org/drawingml/2006/main" name="Blue content pages">
  <a:themeElements>
    <a:clrScheme name="MARTA Colors">
      <a:dk1>
        <a:srgbClr val="000000"/>
      </a:dk1>
      <a:lt1>
        <a:srgbClr val="FFFFFF"/>
      </a:lt1>
      <a:dk2>
        <a:srgbClr val="453F45"/>
      </a:dk2>
      <a:lt2>
        <a:srgbClr val="CCCCCC"/>
      </a:lt2>
      <a:accent1>
        <a:srgbClr val="008CCC"/>
      </a:accent1>
      <a:accent2>
        <a:srgbClr val="FF7500"/>
      </a:accent2>
      <a:accent3>
        <a:srgbClr val="FFB300"/>
      </a:accent3>
      <a:accent4>
        <a:srgbClr val="12B22E"/>
      </a:accent4>
      <a:accent5>
        <a:srgbClr val="0D407D"/>
      </a:accent5>
      <a:accent6>
        <a:srgbClr val="B23A12"/>
      </a:accent6>
      <a:hlink>
        <a:srgbClr val="008CCC"/>
      </a:hlink>
      <a:folHlink>
        <a:srgbClr val="0C407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TA ppt template Final 03 [Read-Only]" id="{4F4B1C7A-7D80-40C0-A58F-8E1ACCB91AB6}" vid="{1AC8CBB5-AEF6-4CC5-8F7E-1140DD64E65E}"/>
    </a:ext>
  </a:extLst>
</a:theme>
</file>

<file path=ppt/theme/theme2.xml><?xml version="1.0" encoding="utf-8"?>
<a:theme xmlns:a="http://schemas.openxmlformats.org/drawingml/2006/main" name="Orange content pages">
  <a:themeElements>
    <a:clrScheme name="MARTA Colors">
      <a:dk1>
        <a:srgbClr val="000000"/>
      </a:dk1>
      <a:lt1>
        <a:srgbClr val="FFFFFF"/>
      </a:lt1>
      <a:dk2>
        <a:srgbClr val="453F45"/>
      </a:dk2>
      <a:lt2>
        <a:srgbClr val="CCCCCC"/>
      </a:lt2>
      <a:accent1>
        <a:srgbClr val="008CCC"/>
      </a:accent1>
      <a:accent2>
        <a:srgbClr val="FF7500"/>
      </a:accent2>
      <a:accent3>
        <a:srgbClr val="FFB300"/>
      </a:accent3>
      <a:accent4>
        <a:srgbClr val="12B22E"/>
      </a:accent4>
      <a:accent5>
        <a:srgbClr val="0D407D"/>
      </a:accent5>
      <a:accent6>
        <a:srgbClr val="B23A12"/>
      </a:accent6>
      <a:hlink>
        <a:srgbClr val="008CCC"/>
      </a:hlink>
      <a:folHlink>
        <a:srgbClr val="0C407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TA ppt template Final 03 [Read-Only]" id="{4F4B1C7A-7D80-40C0-A58F-8E1ACCB91AB6}" vid="{6560DEA9-F9C6-4477-9BE0-382E1CFAA99E}"/>
    </a:ext>
  </a:extLst>
</a:theme>
</file>

<file path=ppt/theme/theme3.xml><?xml version="1.0" encoding="utf-8"?>
<a:theme xmlns:a="http://schemas.openxmlformats.org/drawingml/2006/main" name="Yellow content pages">
  <a:themeElements>
    <a:clrScheme name="MARTA Colors">
      <a:dk1>
        <a:srgbClr val="000000"/>
      </a:dk1>
      <a:lt1>
        <a:srgbClr val="FFFFFF"/>
      </a:lt1>
      <a:dk2>
        <a:srgbClr val="453F45"/>
      </a:dk2>
      <a:lt2>
        <a:srgbClr val="CCCCCC"/>
      </a:lt2>
      <a:accent1>
        <a:srgbClr val="008CCC"/>
      </a:accent1>
      <a:accent2>
        <a:srgbClr val="FF7500"/>
      </a:accent2>
      <a:accent3>
        <a:srgbClr val="FFB300"/>
      </a:accent3>
      <a:accent4>
        <a:srgbClr val="12B22E"/>
      </a:accent4>
      <a:accent5>
        <a:srgbClr val="0D407D"/>
      </a:accent5>
      <a:accent6>
        <a:srgbClr val="B23A12"/>
      </a:accent6>
      <a:hlink>
        <a:srgbClr val="008CCC"/>
      </a:hlink>
      <a:folHlink>
        <a:srgbClr val="0C407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TA ppt template Final 03 [Read-Only]" id="{4F4B1C7A-7D80-40C0-A58F-8E1ACCB91AB6}" vid="{6CEB95F7-3197-4D07-985D-1C69D4DDBFEA}"/>
    </a:ext>
  </a:extLst>
</a:theme>
</file>

<file path=ppt/theme/theme4.xml><?xml version="1.0" encoding="utf-8"?>
<a:theme xmlns:a="http://schemas.openxmlformats.org/drawingml/2006/main" name="1_Yellow content pages">
  <a:themeElements>
    <a:clrScheme name="MARTA Colors">
      <a:dk1>
        <a:srgbClr val="000000"/>
      </a:dk1>
      <a:lt1>
        <a:srgbClr val="FFFFFF"/>
      </a:lt1>
      <a:dk2>
        <a:srgbClr val="453F45"/>
      </a:dk2>
      <a:lt2>
        <a:srgbClr val="CCCCCC"/>
      </a:lt2>
      <a:accent1>
        <a:srgbClr val="008CCC"/>
      </a:accent1>
      <a:accent2>
        <a:srgbClr val="FF7500"/>
      </a:accent2>
      <a:accent3>
        <a:srgbClr val="FFB300"/>
      </a:accent3>
      <a:accent4>
        <a:srgbClr val="12B22E"/>
      </a:accent4>
      <a:accent5>
        <a:srgbClr val="0D407D"/>
      </a:accent5>
      <a:accent6>
        <a:srgbClr val="B23A12"/>
      </a:accent6>
      <a:hlink>
        <a:srgbClr val="008CCC"/>
      </a:hlink>
      <a:folHlink>
        <a:srgbClr val="0C407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8ADC85FE4C294FAFE507615E04FBF5" ma:contentTypeVersion="14" ma:contentTypeDescription="Create a new document." ma:contentTypeScope="" ma:versionID="f19e9be461897e74f0d9f6f557eae3bb">
  <xsd:schema xmlns:xsd="http://www.w3.org/2001/XMLSchema" xmlns:xs="http://www.w3.org/2001/XMLSchema" xmlns:p="http://schemas.microsoft.com/office/2006/metadata/properties" xmlns:ns2="c0d636d3-8cb1-4409-a137-e8b8098ca802" xmlns:ns3="eb7d0340-1410-4a1b-9387-116b9f82b157" targetNamespace="http://schemas.microsoft.com/office/2006/metadata/properties" ma:root="true" ma:fieldsID="3f823a41cde3f61e6c6563e2ab70d7f0" ns2:_="" ns3:_="">
    <xsd:import namespace="c0d636d3-8cb1-4409-a137-e8b8098ca802"/>
    <xsd:import namespace="eb7d0340-1410-4a1b-9387-116b9f82b15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OCR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d636d3-8cb1-4409-a137-e8b8098ca8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70e2f1a0-39b3-488d-923d-3a439268a31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7d0340-1410-4a1b-9387-116b9f82b157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8b7a787b-f6b9-40aa-bbae-d91cf287f454}" ma:internalName="TaxCatchAll" ma:showField="CatchAllData" ma:web="eb7d0340-1410-4a1b-9387-116b9f82b15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b7d0340-1410-4a1b-9387-116b9f82b157" xsi:nil="true"/>
    <lcf76f155ced4ddcb4097134ff3c332f xmlns="c0d636d3-8cb1-4409-a137-e8b8098ca802">
      <Terms xmlns="http://schemas.microsoft.com/office/infopath/2007/PartnerControls"/>
    </lcf76f155ced4ddcb4097134ff3c332f>
    <SharedWithUsers xmlns="eb7d0340-1410-4a1b-9387-116b9f82b157">
      <UserInfo>
        <DisplayName>Rocha, Carrie</DisplayName>
        <AccountId>68</AccountId>
        <AccountType/>
      </UserInfo>
      <UserInfo>
        <DisplayName>Peart, Shelley</DisplayName>
        <AccountId>78</AccountId>
        <AccountType/>
      </UserInfo>
      <UserInfo>
        <DisplayName>Huff, Tyrene L.</DisplayName>
        <AccountId>57</AccountId>
        <AccountType/>
      </UserInfo>
      <UserInfo>
        <DisplayName>VanSickle, Ryan</DisplayName>
        <AccountId>92</AccountId>
        <AccountType/>
      </UserInfo>
      <UserInfo>
        <DisplayName>Arnold, Marcus (vhb)</DisplayName>
        <AccountId>42</AccountId>
        <AccountType/>
      </UserInfo>
      <UserInfo>
        <DisplayName>Garcia-Bunuel, Kristina</DisplayName>
        <AccountId>32</AccountId>
        <AccountType/>
      </UserInfo>
      <UserInfo>
        <DisplayName>Greenwood, Collie</DisplayName>
        <AccountId>55</AccountId>
        <AccountType/>
      </UserInfo>
      <UserInfo>
        <DisplayName>Andrews, Peter</DisplayName>
        <AccountId>72</AccountId>
        <AccountType/>
      </UserInfo>
      <UserInfo>
        <DisplayName>Mullinax, Melissa</DisplayName>
        <AccountId>33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2CA6E3A0-5789-4877-BA30-F006FEA882CB}">
  <ds:schemaRefs>
    <ds:schemaRef ds:uri="c0d636d3-8cb1-4409-a137-e8b8098ca802"/>
    <ds:schemaRef ds:uri="eb7d0340-1410-4a1b-9387-116b9f82b15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8145A02-8FF8-42A0-8537-31335663F83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C7E8370-07F3-49BF-895F-2FF6379D7110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eb7d0340-1410-4a1b-9387-116b9f82b157"/>
    <ds:schemaRef ds:uri="c0d636d3-8cb1-4409-a137-e8b8098ca802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</TotalTime>
  <Words>821</Words>
  <Application>Microsoft Office PowerPoint</Application>
  <PresentationFormat>Widescreen</PresentationFormat>
  <Paragraphs>166</Paragraphs>
  <Slides>23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Arial</vt:lpstr>
      <vt:lpstr>Arial Black</vt:lpstr>
      <vt:lpstr>Arial Narrow</vt:lpstr>
      <vt:lpstr>Calibri</vt:lpstr>
      <vt:lpstr>Century Gothic</vt:lpstr>
      <vt:lpstr>Helvetica</vt:lpstr>
      <vt:lpstr>Wingdings</vt:lpstr>
      <vt:lpstr>WordVisiCarriageReturn_MSFontService</vt:lpstr>
      <vt:lpstr>Blue content pages</vt:lpstr>
      <vt:lpstr>Orange content pages</vt:lpstr>
      <vt:lpstr>Yellow content pages</vt:lpstr>
      <vt:lpstr>1_Yellow content pages</vt:lpstr>
      <vt:lpstr>City of Atlanta  2023 Q2 Update </vt:lpstr>
      <vt:lpstr>Agenda</vt:lpstr>
      <vt:lpstr>Agenda</vt:lpstr>
      <vt:lpstr>MORE MARTA ATLANTA RESEQUENCING – PUBLIC MEETING SUMMARY</vt:lpstr>
      <vt:lpstr>2019 ENHANCED BUS SERVICE</vt:lpstr>
      <vt:lpstr>Summary of Annualized Revenue Hours on More MARTA Routes</vt:lpstr>
      <vt:lpstr>PowerPoint Presentation</vt:lpstr>
      <vt:lpstr>More MARTA Atlanta Sources and Uses (Dollars in Millions)</vt:lpstr>
      <vt:lpstr>MORE MARTA ATLANTA FY24 CAPITAL BUDGET</vt:lpstr>
      <vt:lpstr>MORE MARTA ATLANTA CAPITAL EXPENDITURES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Agenda</vt:lpstr>
      <vt:lpstr>PowerPoint Presentation</vt:lpstr>
      <vt:lpstr>BUS SHELTERS &amp; AMENITIES UPDATE </vt:lpstr>
      <vt:lpstr>STREETCAR RETURN TO SERVICE UPDATE </vt:lpstr>
      <vt:lpstr>MARTA POLICE DEPARTMENT APTA GOLD AWARD 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Isabel</dc:creator>
  <cp:lastModifiedBy>Kiernan, Colleen</cp:lastModifiedBy>
  <cp:revision>2</cp:revision>
  <cp:lastPrinted>2023-06-12T21:04:42Z</cp:lastPrinted>
  <dcterms:created xsi:type="dcterms:W3CDTF">2021-01-05T15:46:35Z</dcterms:created>
  <dcterms:modified xsi:type="dcterms:W3CDTF">2023-06-13T15:25:04Z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0x010100258ADC85FE4C294FAFE507615E04FBF5</vt:lpwstr>
  </property>
  <property fmtid="{D5CDD505-2E9C-101B-9397-08002B2CF9AE}" pid="3" name="MediaServiceImageTags">
    <vt:lpwstr/>
  </property>
</Properties>
</file>